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1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72" r:id="rId2"/>
    <p:sldId id="292" r:id="rId3"/>
    <p:sldId id="274" r:id="rId4"/>
    <p:sldId id="263" r:id="rId5"/>
    <p:sldId id="267" r:id="rId6"/>
    <p:sldId id="269" r:id="rId7"/>
    <p:sldId id="270" r:id="rId8"/>
    <p:sldId id="271" r:id="rId9"/>
    <p:sldId id="287" r:id="rId10"/>
    <p:sldId id="273" r:id="rId11"/>
    <p:sldId id="275" r:id="rId12"/>
    <p:sldId id="276" r:id="rId13"/>
    <p:sldId id="278" r:id="rId14"/>
    <p:sldId id="279" r:id="rId15"/>
    <p:sldId id="280" r:id="rId16"/>
    <p:sldId id="281" r:id="rId17"/>
    <p:sldId id="286" r:id="rId18"/>
    <p:sldId id="288" r:id="rId19"/>
    <p:sldId id="289" r:id="rId20"/>
    <p:sldId id="290" r:id="rId21"/>
    <p:sldId id="291" r:id="rId22"/>
    <p:sldId id="277" r:id="rId23"/>
    <p:sldId id="264" r:id="rId24"/>
    <p:sldId id="293" r:id="rId25"/>
    <p:sldId id="282" r:id="rId26"/>
    <p:sldId id="283" r:id="rId27"/>
    <p:sldId id="284" r:id="rId28"/>
    <p:sldId id="285" r:id="rId29"/>
    <p:sldId id="265" r:id="rId30"/>
    <p:sldId id="261" r:id="rId31"/>
    <p:sldId id="262" r:id="rId32"/>
    <p:sldId id="256" r:id="rId33"/>
    <p:sldId id="259" r:id="rId34"/>
    <p:sldId id="260" r:id="rId35"/>
    <p:sldId id="258" r:id="rId36"/>
    <p:sldId id="257" r:id="rId37"/>
    <p:sldId id="294" r:id="rId38"/>
    <p:sldId id="295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27" autoAdjust="0"/>
    <p:restoredTop sz="87163" autoAdjust="0"/>
  </p:normalViewPr>
  <p:slideViewPr>
    <p:cSldViewPr snapToGrid="0">
      <p:cViewPr>
        <p:scale>
          <a:sx n="42" d="100"/>
          <a:sy n="42" d="100"/>
        </p:scale>
        <p:origin x="55" y="3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6-11T14:57:12.8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656 607 192 0,'-10'-14'74'0,"10"14"-58"0,-5-5 12 0,5 5-1 0,0 0-11 16,0 0-4-16,0 14-7 15,0-5-4-15,0 14 0 16,0 1-1-16,0 8 0 0,0-4 0 16,0 13 0-16,0-4 0 15,0 14 0-15,0-9-3 16,5 9 0-16,0-9-12 0,0-5-2 16,0-5-19-16,11-18-4 15,-5 0-41 1</inkml:trace>
  <inkml:trace contextRef="#ctx0" brushRef="#br0" timeOffset="209">714 88 152 0,'-11'-9'57'0,"11"9"-44"0,0-5 12 0,0 5 4 0,0 0-15 16,0 0-5-16,0 0-12 16,0 0-6-16,11 10-22 15,-6-1-7-15,5 5-32 16,1 0-12-16</inkml:trace>
  <inkml:trace contextRef="#ctx0" brushRef="#br0" timeOffset="943">880 648 160 0,'-5'-4'63'0,"5"4"-49"0,0 0 0 0,0 0 0 16,0 0-15-16,0 0-3 16,10 9 2-16,-4 0 0 15,4 10 2-15,6-5-3 0,-6 9 0 16,-5 0 2-16,1 5 2 16,-1-5 0-16,-5 0 2 15,0-5 0-15,-5 1 3 16,-1-1-5-16,1-4-3 15,0-4 1-15,0-1 2 16,-1 0-7-16,6-9-3 0,0 0 0 16,6-14 3-16,-1 0 1 15,5-9 0-15,1 5 1 16,4-15 3-16,1 6 0 16,5-6 1-16,-6 5-3 15,1 5 2-15,0 5 1 16,-1 8 2-16,1 1-1 15,0 14 2-15,-1-1 2 16,1 10 2-16,-6 0 3 16,1 9 1-16,-1 0-3 15,0 1-3-15,-4-1 0 16,-1-5-1-16,0 1-2 16,0-5-2-16,0-5 1 0,-5-9 1 15,0 0-1-15,11-9 2 16,-6-1-9-16,6-17-1 15,-1 4-1-15,6-10 2 16,-6 5-1-16,0 1 2 16,1 3 1-16,-1 1 2 15,1 5 3-15,-1 4 4 16,0 5 2-16,1 9 3 16,-6 0 4-16,6 18 1 15,-6-4-6-15,0 9-1 16,0-4-4-16,6 8-1 15,-6-3 1-15,5 3 0 16,-5-3-20-16,6-6-9 0,-6 1-29 16,5-10-42-1,1 0 22-15</inkml:trace>
  <inkml:trace contextRef="#ctx0" brushRef="#br0" timeOffset="2565">1797 583 152 0,'0'-23'57'0,"0"23"-44"0,-5-37 5 16,5 33 1-16,5-15-9 16,0 5-3-16,0-14-2 0,-5 1 1 15,0-6-3 1,0 10-2-16,0-5 0 0,0 5 1 0,-5 5 3 15,0-1-7-15,-6 5 0 16,1 5-7-16,-11 9 1 16,6 0 2-16,-12 23 1 15,7-4 0-15,-6 27 1 16,5-9 7-16,-5 19 3 16,5-10-3-16,5 5 0 15,1-10-1-15,4 1 1 16,6-9-2-16,5-6 2 15,0-4-4-15,10-4 0 16,1-5 3-16,15-14 1 16,-5 0-1-16,10-19 1 0,-5 5-4 15,0-13 0-15,0 4 1 16,0-5 0-16,-5 5 2 16,-5 4 1-16,-1 5-1 15,-4 10 1-15,-1-1 2 16,0 19 4-16,1-5-4 15,-1 10-3-15,1-1-1 16,-1 1 1-16,1-1-3 16,4 1 0-16,-4-5-4 15,4-1-1-15,-4-3-8 16,4-1-2-16,1 0-2 16,5-9-2-16,-6 0 9 15,6-18 6-15,0 4 2 16,0-23 1-16,0 4 0 0,5-18 0 15,-5 10 2-15,5-15 2 16,-6 10 5-16,1 0 6 16,0 9 2-16,-5 0 3 15,-6 9 1-15,-5 0 3 16,1 5-8-16,-12 0-1 16,1 4-7-16,-5 5-2 15,-1 0-2-15,1 5 1 16,-1 5-7-16,-4 8 1 15,4 1-1-15,1 18 2 16,0-4-1-16,-6 22 1 16,6-8 2-16,-1 17 2 15,1-8-3-15,4 4-2 0,1-4-1 16,5-9 3-16,0-6-7 16,5-8 1-16,1-5 5 15,4-19 6-15,1 0-4 16,4-18-2-16,-4 5 3 15,4-19 1-15,-4 4-3 16,4-4-1-16,-4 5-4 16,-1-1-1-16,0 6-1 15,1-1 2-15,-1 5 2 16,-4 0 2-16,-1 4-1 16,0 5 1-16,5 0-5 15,-4 14 0-15,-1 0 5 16,-5 14 3-16,0-4-2 0,0 31-1 15,0-4 1-15,-5 37 2 16,-1-9 4-16,-9 37 4 16,4-23 0-16,1 50 0 15,-1-22 3-15,1 22 3 16,5-27-8-16,0 5-2 16,-1-19-3-16,6-14 1 15,0-14-2-15,-5-9 2 16,0-10 2-16,-5-8 2 15,-1-5-3-15,-10-24-1 16,1 1-1-16,-17-24-2 16,6 1 1-16,-6-38-1 15,11 10-3-15,6-28 0 0,4 14 2 16,16-14 0-16,0 14 1 16,10-10 0-16,1 15-7 15,10-20 0-15,-6 15-10 16,16-23-2-16,-5 13-3 15,11-8 0-15,-6 13 8 16,0 9 4-16,-5 10 6 16,0 14 4-16,-5-1 14 15,5 24 8-15,-10 4-2 16,0 19 0-16,-1-4 0 16,1 17 0-16,-6-8-9 15,6 4-2-15,0-4-3 16,4-6-1-16,1 1-1 15,5-9 0-15,0 0-2 0,11-19 1 16,-6 0-2-16,5-19 2 16,-4 6-4-16,4-20 0 15,-10 15-4-15,0-10-1 16,0 5-4-16,-10-4 1 16,-1 4 0-16,-9 0 1 15,-1 4 2-15,-16 1 2 16,6 4 2-16,-16 9 1 15,6 6 1-15,-16 13 0 16,5 0 0-16,-11 23 0 16,6-5 2-16,-6 28 1 15,6-4 1-15,5 28 2 16,5-15-3-16,11 15 0 0,-1-6 1 16,17-3 0-16,-1-11-2 15,21-3 1-15,-5-6 0 16,15-13 3-16,-5-5-1 15,16-9 0-15,-10-5-3 16,10-9-2-16,-11 0-46 16,11-13-19-16,-5 3-29 15</inkml:trace>
  <inkml:trace contextRef="#ctx0" brushRef="#br0" timeOffset="4037">328 366 140 0,'-15'0'52'0,"15"0"-41"0,-6 9 2 0,6-9 0 15,-5 9-9-15,0 1-2 16,-5 8-1-16,-1 1-1 16,-10 18 0-16,6-9-3 0,-11 18 0 15,5-9 2-15,-16 18 2 0,11-8-5 16,-10 13-1-16,5-14-23 15,-6 14-44 1,11-13 5-16</inkml:trace>
  <inkml:trace contextRef="#ctx0" brushRef="#br0" timeOffset="4279">385 935 112 0,'-31'28'44'0,"31"-28"-35"0,-62 46 5 0,57-36-1 16,-22 22-4-16,7-9 0 16,-17 28-8-16,6-9 0 15,-6 13-1-15,6-4 2 16,0 5-19-16,5-10-8 15,5-4-29-15,0-5-11 16</inkml:trace>
  <inkml:trace contextRef="#ctx0" brushRef="#br0" timeOffset="4519">573 1264 88 0,'-21'51'33'0,"21"-51"-26"0,-31 69 3 16,31-55-2-16,-11 19-2 15,1-6 1-15,-16 20-4 16,5-10-2-16,-15 14 0 16,10-5 1-16,-11 9-3 15,11-8 0-15,-5 4-26 16,5-10-11-16,10-4 1 15,1-4 2-15</inkml:trace>
  <inkml:trace contextRef="#ctx0" brushRef="#br0" timeOffset="4757">1026 1417 116 0,'-36'46'44'0,"36"-46"-35"0,-58 69 5 0,53-55-1 16,-31 23-8-16,10-4-3 15,-16 27-1-15,5-9-1 16,-9 37-9-16,4-19-2 16,-10 29-3-16,10-15-1 15,-5 0-28-15,11-18-11 16,5-5 23-16,5-9 14 0</inkml:trace>
  <inkml:trace contextRef="#ctx0" brushRef="#br0" timeOffset="5014">1302 1773 128 0,'-21'33'49'0,"21"-33"-38"0,-31 69 1 16,31-55-2-16,-21 32-4 15,0-9-1-15,-15 23-3 0,5-4-2 16,-11 9 1-16,6-14-1 0,-6 9 0 16,5-9-9-16,1 4-2 15,5-8-18 1,-1-1-38-16,12-9 7 15</inkml:trace>
  <inkml:trace contextRef="#ctx0" brushRef="#br0" timeOffset="5253">1781 1843 132 0,'-15'27'49'0,"15"-27"-38"16,-42 61 10-16,37-52 2 0,-16 28-7 15,0-9-1-15,-15 27-7 16,4-9-3-16,-9 19-2 16,4-9-3-16,-4 18 3 0,4-14-29 15,6 10-11-15,5-15-35 16</inkml:trace>
  <inkml:trace contextRef="#ctx0" brushRef="#br0" timeOffset="7099">3062 0 108 0,'-5'-4'41'0,"5"8"-32"0,0 1 20 0,0-5 8 16,0 0-11-16,0 4-5 15,-5 6-10-15,0-6-5 16,0 6-3-16,-1-1 2 0,1 5 1 15,-5 4-7-15,-1 1-1 16,1-1-2-16,-1 5 2 16,-4 5 1-16,-1 5 3 0,1 4-23 15,-1 0-11 1,0 0-19-16,1 0-30 16,4-5 19-16</inkml:trace>
  <inkml:trace contextRef="#ctx0" brushRef="#br0" timeOffset="7686">2323 1333 96 0,'-26'47'35'0,"15"-29"-27"0,-9 10 5 15,14-14-1-15,1-5-5 0,0 0-2 16,5 1-5-1,0-1-2-15,-5 0 1 0,-1 0 0 16,6-4-32-16,0 0-15 16,0-5 10-16,0 0 7 15</inkml:trace>
  <inkml:trace contextRef="#ctx0" brushRef="#br0" timeOffset="8179">3166 583 72 0,'-46'65'27'0,"25"-28"-21"0,-16 14 10 16,22-23 2-16,-11 14-8 15,-6 9-3-15,-4 9-2 0,-6 18-1 16,-15 15-5-16,-5 4-1 16,-6 14-2-16,-10-4 0 15,0-1 5-15,5 5 1 16,21-27 2-16,10-15 2 16,0 15-1-16,6-15 0 15,-1 5-6-15,6-9 1 16,5-5 0-16,5-14 2 15,6-4-12-15,-1-10-6 16,6-8-7-16,-1-1-3 16,6-14-8-16,5-4-4 15</inkml:trace>
  <inkml:trace contextRef="#ctx0" brushRef="#br0" timeOffset="8496">3427 1019 116 0,'-21'18'46'0,"5"-9"-35"0,-4 19 5 16,9-14 2-16,-4 9-8 0,-6 0-3 16,-5 10-4-16,-6 4-3 15,1 4 1-15,0 6-4 0,0-6 2 16,-1-4 3-16,6 0 1 16,6-9-15-16,4-5-4 15,6-9-43 1</inkml:trace>
  <inkml:trace contextRef="#ctx0" brushRef="#br0" timeOffset="8752">3765 1033 124 0,'-15'13'46'0,"10"6"-35"0,-11 9 18 0,11-10 7 0,-6 5-5 16,-4 10-1-16,-6 8-12 16,-16 10-4-16,6 0-8 15,0-4-4-15,0-6-1 0,-1-4-1 16,1 0 0-16,5-4-9 16,5-6-2-16,6-3-29 15,-1-1-12-15,11-9-26 16</inkml:trace>
  <inkml:trace contextRef="#ctx0" brushRef="#br0" timeOffset="11392">3568 37 108 0,'5'-14'41'0,"-10"19"-32"0,-1-5 13 0,6 0 3 16,-5 5-11-16,0-1-3 15,0 5-7-15,-6 1-1 0,-4 4-1 16,-1 0 1-16,-5 4 2 0,-5 5-2 16,-5 5 0-16,-6 4-1 15,-4 10-2-15,-6 14 1 16,-5 8-1-16,0 1 0 16,5 0 0-16,5-9-9 15,11-10-2-15,5-9-25 16,5-9-42-1,11-10 10-15</inkml:trace>
  <inkml:trace contextRef="#ctx0" brushRef="#br0" timeOffset="11724">3708 306 100 0,'-16'23'38'0,"6"-9"-29"0,0 14 10 0,4-15 3 15,1 6 1-15,-10 4 3 16,-1 9-8-16,-5 1-3 15,0 4-8-15,-5 0-3 0,0 5 0 0,-5-1-5 16,0 1 1-16,-6-5 0 16,6 0 0-16,0-5 0 15,5 1 0-15,5-10-18 16,5 0-8-16,6-9-46 16</inkml:trace>
  <inkml:trace contextRef="#ctx0" brushRef="#br0" timeOffset="12023">3927 570 116 0,'-5'13'46'0,"-1"1"-35"0,-4 5 9 0,5-10 5 15,0 5-12-15,-6 5-2 16,1 4 4-16,-6 0 4 16,-5 5-9-16,0-1-3 0,1 6-3 15,-1-1-2-15,0-4-2 16,0 0-2-16,6 0 1 15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36749-AD31-4A13-8982-0FA94065C81B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16560-4507-4980-BFE4-E5A9B6EC80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441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7898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114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7744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5458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462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574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0721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9205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7790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7636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146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811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507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528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9556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532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98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500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16560-4507-4980-BFE4-E5A9B6EC806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483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4853A-A64D-4284-8B8D-1EE135E19E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8809C-D665-47B0-BE49-EBC65406C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8C6FE-359F-4C51-9436-4AF65C080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D22FC-3899-4124-BE15-8878C76B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5A571-E20B-40C7-BDC3-2DE6E92A2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621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53E21-30E3-4B64-9755-B6F173A0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F6AC3-DF09-4B9A-960F-E3035FF7C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541397-7FEF-424E-9AC4-4D25FC1CA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033B9-BD8A-4B12-9D5F-1210FCB8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20404-A995-4D8B-8C21-F241487C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41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E7D758-587C-41E9-9EC3-3C4C74FF6B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591D0-137D-4728-B6FA-75DB083FD9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CEB44-E6A1-4C1D-A760-DD33516F5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BEABA-C938-4B93-B2F3-06833E8A3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134F5-1F63-4882-AD39-AA1EE6C4F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3081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FF40D-CCE5-4600-A990-BAB332499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1B7FB-EDED-45EA-AB27-C1D104E59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780FF-BD6F-4E7E-9EF1-541BF7A3F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AF2E7-816F-49A0-BF09-166AE26F4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1E4B5-8079-43F1-8E3B-1DE121CE9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481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6AE3-7B66-40BE-B7DD-615709EFA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5C54B-A9F2-47BC-BE3B-A8AAA0B1C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AFB04-9C01-4D66-B0BA-E48B5A513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3FA5F-C6DC-44BE-AB1C-41794A28F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6ACC2-FC3B-4F08-BB9F-5CD651CA0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42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AE42-DCAB-486D-8A37-00F9CC5C0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0013B-FD45-48C2-A281-55DF97116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D632AB-71D3-485C-9C13-106053B04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4A085-BCC6-4407-8625-90AEBB13F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827033-4C63-4615-99D1-6812736B0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69DDD-41DD-4C76-858B-F6E57CB50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527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CD8B-580D-4C24-85EA-1E3D28087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49A112-DD56-4BFD-90BF-9BF3173CB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D26C88-D2E7-47D2-AF4C-20C1D4EFF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AD2E6A-C5B8-423C-A111-9C6CB81478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27C4E8-E8AE-4A7A-BA9B-DCF64BED9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5A6CCC-486C-41A3-9BC6-DD5DD7F51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422B52-85C7-4DFD-A3D6-205CD4524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DF6A41-DFC4-4021-9EE3-1F1C11CFB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646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4012F-72E0-4050-986C-3BA198041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43A59-2EA8-40E8-A2A0-420571E6B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ED781-E3D2-4C35-8F1D-5FCAA5F5D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A4179-818F-4AA4-B7B1-66AB2E707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586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56D7DA-6F46-40BA-BD34-A9E264BF2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2DE88D-AB2C-4758-BC2F-87C25517D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F3108-8E49-48AE-BF3C-A85A6E68D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2548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AD13F-4699-477E-BE8A-EC2845E71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FF478-D119-4D22-B0A6-BE1CCAB68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AA78F-9FE1-4E4D-B037-79BFDCB7D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5248E-30D8-496B-BE71-A13199D4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66698-4D96-4CB7-A16D-7E5337A7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2A420A-FEEE-46DE-9383-CD3228141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040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B1599-64D3-4818-B302-7B823C545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FFF785-1E5E-463D-986A-B54C6F564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A6A3E-225B-4F23-B1CE-0671C516E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896127-ABCF-41B7-B46C-45B3C2376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3C38D-397D-484F-B294-1050AC10A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5671E-5915-40FE-A67F-0DBA0A04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803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5ADE28-DBAC-4194-ACAE-6D24C9DBC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CED27-74DD-47C7-A946-996D9E470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699E5-B37B-4A79-8BCF-95BFDACBB6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40293-2D5D-45F1-915A-0343F1DB0478}" type="datetimeFigureOut">
              <a:rPr lang="zh-CN" altLang="en-US" smtClean="0"/>
              <a:t>2020/8/1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B0A8D-CF90-4B72-965E-D328F9CE74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E614E-5420-4023-9A63-74E5813592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9679-DFF2-47EC-85FF-A2BE21FC7B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239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nriquetmaia/layercod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CVPR2019/proceeding_Monocular-based%203D%20Tracking%20of%20Rigid%20Objects_EPFL2005.pdf" TargetMode="External"/><Relationship Id="rId2" Type="http://schemas.openxmlformats.org/officeDocument/2006/relationships/hyperlink" Target="CVPR2019/done_PVNet_CVPR2019_ZJU&#8212;&#8212;PVNet%20Pixel-wise%20Voting%20Network%20for%206DoF%20Pose%20Estimation.pdf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CVPR2019/done_PVNet_CVPR2019_ZJU&#8212;&#8212;PVNet%20Pixel-wise%20Voting%20Network%20for%206DoF%20Pose%20Estimation.pdf" TargetMode="Externa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896C9-F8D9-46F0-9368-0968836B0D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err="1"/>
              <a:t>LayerCode</a:t>
            </a:r>
            <a:r>
              <a:rPr lang="en-US" altLang="zh-CN" dirty="0"/>
              <a:t>: embeds barcode in 3D printed object (additive manufacturing)</a:t>
            </a:r>
            <a:endParaRPr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2AB0B-7317-4C44-A3FF-71CC84615A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Columbia University, Adobe</a:t>
            </a:r>
          </a:p>
          <a:p>
            <a:r>
              <a:rPr lang="en-US" altLang="zh-CN" dirty="0"/>
              <a:t>Henrique </a:t>
            </a:r>
            <a:r>
              <a:rPr lang="en-US" altLang="zh-CN" dirty="0" err="1"/>
              <a:t>Teles</a:t>
            </a:r>
            <a:r>
              <a:rPr lang="en-US" altLang="zh-CN" dirty="0"/>
              <a:t> Maia, </a:t>
            </a:r>
            <a:r>
              <a:rPr lang="en-US" altLang="zh-CN" dirty="0" err="1"/>
              <a:t>Dingzeyu</a:t>
            </a:r>
            <a:r>
              <a:rPr lang="en-US" altLang="zh-CN" dirty="0"/>
              <a:t> Li, Yuan Yang, </a:t>
            </a:r>
            <a:r>
              <a:rPr lang="en-US" altLang="zh-CN" dirty="0" err="1"/>
              <a:t>Changxi</a:t>
            </a:r>
            <a:r>
              <a:rPr lang="en-US" altLang="zh-CN" dirty="0"/>
              <a:t> Zheng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587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723900"/>
            <a:ext cx="12064842" cy="6134100"/>
          </a:xfrm>
        </p:spPr>
        <p:txBody>
          <a:bodyPr>
            <a:normAutofit/>
          </a:bodyPr>
          <a:lstStyle/>
          <a:p>
            <a:r>
              <a:rPr lang="en-US" altLang="zh-CN" dirty="0">
                <a:sym typeface="Wingdings" panose="05000000000000000000" pitchFamily="2" charset="2"/>
              </a:rPr>
              <a:t>Image preprocessing: see algorithm 1 &amp; appendix A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1. 2-color printer: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1) intensity thresholding: remaining pixels are either on black or white layer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color thresholding???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2) 2-way clustering through GMM in a sliding window: each window produces the label of its central pixel, repeat 3 time with diff. size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3) pixel-wise majority vote of labels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helpful to convert to LAB/HSV, focus on AB channel when clustering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9808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79" y="542131"/>
            <a:ext cx="12064842" cy="327345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>
                <a:sym typeface="Wingdings" panose="05000000000000000000" pitchFamily="2" charset="2"/>
              </a:rPr>
              <a:t>Image preprocessing: see algorithm 1 &amp; appendix A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2. varying layer height objects: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1) remove the background (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color thresholding???</a:t>
            </a:r>
            <a:r>
              <a:rPr lang="en-US" altLang="zh-CN" dirty="0">
                <a:sym typeface="Wingdings" panose="05000000000000000000" pitchFamily="2" charset="2"/>
              </a:rPr>
              <a:t>) -&gt; greyscale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2) morphological operation: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bottom and top hat filtering -&gt; increase contrast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bilateral filter (ref) -&gt; blur black &amp; white layer regions </a:t>
            </a:r>
            <a:r>
              <a:rPr lang="en-US" altLang="zh-CN" b="1" dirty="0">
                <a:sym typeface="Wingdings" panose="05000000000000000000" pitchFamily="2" charset="2"/>
              </a:rPr>
              <a:t>without</a:t>
            </a:r>
            <a:r>
              <a:rPr lang="en-US" altLang="zh-CN" dirty="0">
                <a:sym typeface="Wingdings" panose="05000000000000000000" pitchFamily="2" charset="2"/>
              </a:rPr>
              <a:t> blurring boundary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GMM-based clustering -&gt; binarize the image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37C943-EB73-4A24-AD93-58CA07569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900" y="3606040"/>
            <a:ext cx="5810250" cy="304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148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79" y="732631"/>
            <a:ext cx="12064842" cy="58777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4.1 graph construction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Flood fill process -&gt; all pixels are either labelled black or white -&gt; formed black regions &amp; white regions -&gt; each regions is a </a:t>
            </a:r>
            <a:r>
              <a:rPr lang="en-US" altLang="zh-CN" b="1" dirty="0">
                <a:sym typeface="Wingdings" panose="05000000000000000000" pitchFamily="2" charset="2"/>
              </a:rPr>
              <a:t>node</a:t>
            </a:r>
            <a:r>
              <a:rPr lang="en-US" altLang="zh-CN" dirty="0">
                <a:sym typeface="Wingdings" panose="05000000000000000000" pitchFamily="2" charset="2"/>
              </a:rPr>
              <a:t>, 2 nodes are connected if their regions are adjacent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Edge e (connects node A &amp; B)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vector v of e: denotes general direction to move A -&gt; B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 * identify </a:t>
            </a:r>
            <a:r>
              <a:rPr lang="en-US" altLang="zh-CN" b="1" dirty="0">
                <a:sym typeface="Wingdings" panose="05000000000000000000" pitchFamily="2" charset="2"/>
              </a:rPr>
              <a:t>boundary pixels</a:t>
            </a:r>
            <a:r>
              <a:rPr lang="en-US" altLang="zh-CN" dirty="0">
                <a:sym typeface="Wingdings" panose="05000000000000000000" pitchFamily="2" charset="2"/>
              </a:rPr>
              <a:t> in region A: pixels within \delta pixels away from another region (in paper \delta = 3)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how???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 * estimate </a:t>
            </a:r>
            <a:r>
              <a:rPr lang="en-US" altLang="zh-CN" b="1" dirty="0">
                <a:sym typeface="Wingdings" panose="05000000000000000000" pitchFamily="2" charset="2"/>
              </a:rPr>
              <a:t>boundary normal direction</a:t>
            </a:r>
            <a:r>
              <a:rPr lang="en-US" altLang="zh-CN" dirty="0">
                <a:sym typeface="Wingdings" panose="05000000000000000000" pitchFamily="2" charset="2"/>
              </a:rPr>
              <a:t> (quickest direction to get into another region from current boundary pixel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(</a:t>
            </a:r>
            <a:r>
              <a:rPr lang="zh-CN" alt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深度优先搜索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???)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 * v is the avg normal direction over all boundary pixels between A &amp; B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1832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79" y="732631"/>
            <a:ext cx="12064842" cy="58777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4.1 graph construction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Edge e (connects node A &amp; B)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label r of e: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  * thickness estimation: for each boundary pixel p between A &amp; B, find a shortest </a:t>
            </a:r>
            <a:r>
              <a:rPr lang="en-US" altLang="zh-CN" b="1" dirty="0">
                <a:sym typeface="Wingdings" panose="05000000000000000000" pitchFamily="2" charset="2"/>
              </a:rPr>
              <a:t>image plane vector dm</a:t>
            </a:r>
            <a:r>
              <a:rPr lang="en-US" altLang="zh-CN" dirty="0">
                <a:sym typeface="Wingdings" panose="05000000000000000000" pitchFamily="2" charset="2"/>
              </a:rPr>
              <a:t> between p and another region </a:t>
            </a:r>
            <a:r>
              <a:rPr lang="en-US" altLang="zh-CN" b="1" dirty="0">
                <a:sym typeface="Wingdings" panose="05000000000000000000" pitchFamily="2" charset="2"/>
              </a:rPr>
              <a:t>(not A or B but C)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 (</a:t>
            </a:r>
            <a:r>
              <a:rPr lang="zh-CN" alt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深度优先搜索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???)</a:t>
            </a:r>
            <a:r>
              <a:rPr lang="en-US" altLang="zh-CN" dirty="0">
                <a:sym typeface="Wingdings" panose="05000000000000000000" pitchFamily="2" charset="2"/>
              </a:rPr>
              <a:t>, project dm onto np to estimate thickness of a layer -&gt; now </a:t>
            </a:r>
            <a:r>
              <a:rPr lang="en-US" altLang="zh-CN" dirty="0" err="1">
                <a:sym typeface="Wingdings" panose="05000000000000000000" pitchFamily="2" charset="2"/>
              </a:rPr>
              <a:t>hA</a:t>
            </a:r>
            <a:r>
              <a:rPr lang="en-US" altLang="zh-CN" dirty="0">
                <a:sym typeface="Wingdings" panose="05000000000000000000" pitchFamily="2" charset="2"/>
              </a:rPr>
              <a:t>(p) &amp; </a:t>
            </a:r>
            <a:r>
              <a:rPr lang="en-US" altLang="zh-CN" dirty="0" err="1">
                <a:sym typeface="Wingdings" panose="05000000000000000000" pitchFamily="2" charset="2"/>
              </a:rPr>
              <a:t>hB</a:t>
            </a:r>
            <a:r>
              <a:rPr lang="en-US" altLang="zh-CN" dirty="0">
                <a:sym typeface="Wingdings" panose="05000000000000000000" pitchFamily="2" charset="2"/>
              </a:rPr>
              <a:t>(p) are known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                                                       * </a:t>
            </a:r>
            <a:r>
              <a:rPr lang="en-US" altLang="zh-CN" dirty="0">
                <a:sym typeface="Wingdings" panose="05000000000000000000" pitchFamily="2" charset="2"/>
              </a:rPr>
              <a:t>get bn: use 0.5logM as a threshold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0FCEAF-3366-4A19-A5DA-43ED21EB8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" y="4037530"/>
            <a:ext cx="4843463" cy="25728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3502F0-72AB-4B1A-B986-52F031014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4672" y="4542694"/>
            <a:ext cx="5280660" cy="9126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C719F8-6B39-47A8-AE79-AB7C362BB4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2186" y="5371729"/>
            <a:ext cx="6365631" cy="126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45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9"/>
            <a:ext cx="12064842" cy="51684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4.1 graph construction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Edge e (connects node A &amp; B)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feature label r: indicates the bit of the edge </a:t>
            </a:r>
            <a:r>
              <a:rPr lang="en-US" altLang="zh-CN" b="1" dirty="0">
                <a:sym typeface="Wingdings" panose="05000000000000000000" pitchFamily="2" charset="2"/>
              </a:rPr>
              <a:t>(edge = 1 bit)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  </a:t>
            </a:r>
            <a:r>
              <a:rPr lang="en-US" altLang="zh-CN" b="1" dirty="0">
                <a:sym typeface="Wingdings" panose="05000000000000000000" pitchFamily="2" charset="2"/>
              </a:rPr>
              <a:t>unknown M?</a:t>
            </a:r>
            <a:r>
              <a:rPr lang="en-US" altLang="zh-CN" dirty="0">
                <a:sym typeface="Wingdings" panose="05000000000000000000" pitchFamily="2" charset="2"/>
              </a:rPr>
              <a:t> -&gt; regard x = |</a:t>
            </a:r>
            <a:r>
              <a:rPr lang="en-US" altLang="zh-CN" dirty="0" err="1">
                <a:sym typeface="Wingdings" panose="05000000000000000000" pitchFamily="2" charset="2"/>
              </a:rPr>
              <a:t>loghA</a:t>
            </a:r>
            <a:r>
              <a:rPr lang="en-US" altLang="zh-CN" dirty="0">
                <a:sym typeface="Wingdings" panose="05000000000000000000" pitchFamily="2" charset="2"/>
              </a:rPr>
              <a:t> - </a:t>
            </a:r>
            <a:r>
              <a:rPr lang="en-US" altLang="zh-CN" dirty="0" err="1">
                <a:sym typeface="Wingdings" panose="05000000000000000000" pitchFamily="2" charset="2"/>
              </a:rPr>
              <a:t>loghB</a:t>
            </a:r>
            <a:r>
              <a:rPr lang="en-US" altLang="zh-CN" dirty="0">
                <a:sym typeface="Wingdings" panose="05000000000000000000" pitchFamily="2" charset="2"/>
              </a:rPr>
              <a:t>| as a random variable, the distribution of x must be a 2-peak GMM!!! Center 1 at 0, center 2 at </a:t>
            </a:r>
            <a:r>
              <a:rPr lang="en-US" altLang="zh-CN" dirty="0" err="1">
                <a:sym typeface="Wingdings" panose="05000000000000000000" pitchFamily="2" charset="2"/>
              </a:rPr>
              <a:t>logM</a:t>
            </a:r>
            <a:r>
              <a:rPr lang="en-US" altLang="zh-CN" dirty="0">
                <a:sym typeface="Wingdings" panose="05000000000000000000" pitchFamily="2" charset="2"/>
              </a:rPr>
              <a:t> -&gt; use maximum likelihood estimation to estimate </a:t>
            </a:r>
            <a:r>
              <a:rPr lang="en-US" altLang="zh-CN" dirty="0" err="1">
                <a:sym typeface="Wingdings" panose="05000000000000000000" pitchFamily="2" charset="2"/>
              </a:rPr>
              <a:t>logM</a:t>
            </a:r>
            <a:r>
              <a:rPr lang="en-US" altLang="zh-CN" dirty="0">
                <a:sym typeface="Wingdings" panose="05000000000000000000" pitchFamily="2" charset="2"/>
              </a:rPr>
              <a:t> (p(</a:t>
            </a:r>
            <a:r>
              <a:rPr lang="en-US" altLang="zh-CN" dirty="0" err="1">
                <a:sym typeface="Wingdings" panose="05000000000000000000" pitchFamily="2" charset="2"/>
              </a:rPr>
              <a:t>logM</a:t>
            </a:r>
            <a:r>
              <a:rPr lang="en-US" altLang="zh-CN" dirty="0">
                <a:sym typeface="Wingdings" panose="05000000000000000000" pitchFamily="2" charset="2"/>
              </a:rPr>
              <a:t>) in GMM must have highest pdf except for p(0)) </a:t>
            </a:r>
            <a:r>
              <a:rPr lang="en-US" altLang="zh-CN" b="1" dirty="0">
                <a:sym typeface="Wingdings" panose="05000000000000000000" pitchFamily="2" charset="2"/>
              </a:rPr>
              <a:t>h?</a:t>
            </a:r>
            <a:r>
              <a:rPr lang="en-US" altLang="zh-CN" dirty="0">
                <a:sym typeface="Wingdings" panose="05000000000000000000" pitchFamily="2" charset="2"/>
              </a:rPr>
              <a:t> not </a:t>
            </a:r>
            <a:r>
              <a:rPr lang="en-US" altLang="zh-CN" dirty="0" err="1">
                <a:sym typeface="Wingdings" panose="05000000000000000000" pitchFamily="2" charset="2"/>
              </a:rPr>
              <a:t>imprt</a:t>
            </a:r>
            <a:r>
              <a:rPr lang="en-US" altLang="zh-CN" dirty="0">
                <a:sym typeface="Wingdings" panose="05000000000000000000" pitchFamily="2" charset="2"/>
              </a:rPr>
              <a:t>., can be set as prior OR encode it in the object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Identify starting &amp; ending nodes: outliers in GMM!!! Use a set S to contain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4.2 decoding through graph traversal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DFS: repeatedly DFS start from a node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in set S. use edge vector to make sure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direction consistency (otherwise: loop)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B1A2C0-B5A7-4F3A-AC9A-195E2A8E7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723" y="4638095"/>
            <a:ext cx="5398477" cy="21329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FD3359-B252-4B55-9D37-253958908C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2" y="5962251"/>
            <a:ext cx="5398477" cy="67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84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9"/>
            <a:ext cx="12064842" cy="5168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4.2 decoding through graph traversal</a:t>
            </a:r>
          </a:p>
          <a:p>
            <a:r>
              <a:rPr lang="en-GB" altLang="zh-CN" dirty="0">
                <a:sym typeface="Wingdings" panose="05000000000000000000" pitchFamily="2" charset="2"/>
              </a:rPr>
              <a:t>traversal stops: another node in S is reached OR DFS runs out of unvisited(fatal error, because the bit string should always end with bit 0)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4.3 early termination</a:t>
            </a:r>
          </a:p>
          <a:p>
            <a:pPr marL="514350" indent="-514350">
              <a:buAutoNum type="arabicPeriod"/>
            </a:pPr>
            <a:r>
              <a:rPr lang="en-US" altLang="zh-CN" dirty="0">
                <a:sym typeface="Wingdings" panose="05000000000000000000" pitchFamily="2" charset="2"/>
              </a:rPr>
              <a:t>Terminate the graph traversal if we have surveyed a sufficient number of paths: terminate decoding once </a:t>
            </a:r>
            <a:r>
              <a:rPr lang="en-US" altLang="zh-CN" dirty="0" err="1">
                <a:sym typeface="Wingdings" panose="05000000000000000000" pitchFamily="2" charset="2"/>
              </a:rPr>
              <a:t>num_path</a:t>
            </a:r>
            <a:r>
              <a:rPr lang="en-US" altLang="zh-CN" dirty="0">
                <a:sym typeface="Wingdings" panose="05000000000000000000" pitchFamily="2" charset="2"/>
              </a:rPr>
              <a:t> </a:t>
            </a:r>
            <a:r>
              <a:rPr lang="zh-CN" altLang="en-US" dirty="0">
                <a:sym typeface="Wingdings" panose="05000000000000000000" pitchFamily="2" charset="2"/>
              </a:rPr>
              <a:t>≥ </a:t>
            </a:r>
            <a:r>
              <a:rPr lang="en-US" altLang="zh-CN" dirty="0">
                <a:sym typeface="Wingdings" panose="05000000000000000000" pitchFamily="2" charset="2"/>
              </a:rPr>
              <a:t>K (</a:t>
            </a:r>
            <a:r>
              <a:rPr lang="en-US" altLang="zh-CN" dirty="0" err="1">
                <a:sym typeface="Wingdings" panose="05000000000000000000" pitchFamily="2" charset="2"/>
              </a:rPr>
              <a:t>num_path</a:t>
            </a:r>
            <a:r>
              <a:rPr lang="en-US" altLang="zh-CN" dirty="0">
                <a:sym typeface="Wingdings" panose="05000000000000000000" pitchFamily="2" charset="2"/>
              </a:rPr>
              <a:t> is counted in DFS)</a:t>
            </a:r>
          </a:p>
          <a:p>
            <a:pPr marL="514350" indent="-514350">
              <a:buAutoNum type="arabicPeriod"/>
            </a:pPr>
            <a:r>
              <a:rPr lang="en-US" altLang="zh-CN" dirty="0">
                <a:sym typeface="Wingdings" panose="05000000000000000000" pitchFamily="2" charset="2"/>
              </a:rPr>
              <a:t>Terminate if: Current individual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decoded bits (not string) have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80% in common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5D7AA0-8FBA-4B39-8D6D-E7C993EAB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827" y="3703320"/>
            <a:ext cx="5830253" cy="201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657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9"/>
            <a:ext cx="12064842" cy="5168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4.4 depth recovery</a:t>
            </a:r>
          </a:p>
          <a:p>
            <a:r>
              <a:rPr lang="en-GB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Calibrate the cam in advance: get intrinsic param K</a:t>
            </a:r>
          </a:p>
          <a:p>
            <a:r>
              <a:rPr lang="en-GB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Fix cam: get extrinsic param R, t</a:t>
            </a:r>
          </a:p>
          <a:p>
            <a:endParaRPr lang="en-GB" altLang="zh-CN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endParaRPr lang="en-GB" altLang="zh-CN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  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4.4 &amp; Appendix B:</a:t>
            </a:r>
            <a:r>
              <a:rPr lang="zh-CN" alt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didn’t understand</a:t>
            </a:r>
            <a:endParaRPr lang="en-GB" altLang="zh-CN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sec4. decoding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6841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064842" cy="60090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5.1 2-color fabrication (for multi-material 3D printers)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Produce </a:t>
            </a:r>
            <a:r>
              <a:rPr lang="en-US" altLang="zh-CN" dirty="0" err="1">
                <a:sym typeface="Wingdings" panose="05000000000000000000" pitchFamily="2" charset="2"/>
              </a:rPr>
              <a:t>LayerCode</a:t>
            </a:r>
            <a:r>
              <a:rPr lang="en-US" altLang="zh-CN" dirty="0">
                <a:sym typeface="Wingdings" panose="05000000000000000000" pitchFamily="2" charset="2"/>
              </a:rPr>
              <a:t> without any modification to software/hardware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5.2 variable layer heights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Black layers: h0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for each layer?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white layers: h1 </a:t>
            </a:r>
            <a:r>
              <a:rPr lang="en-US" altLang="zh-CN" b="1" dirty="0">
                <a:solidFill>
                  <a:srgbClr val="FF0000"/>
                </a:solidFill>
                <a:sym typeface="Wingdings" panose="05000000000000000000" pitchFamily="2" charset="2"/>
              </a:rPr>
              <a:t>for each layer?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specular high light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green region: spare &amp; granular(</a:t>
            </a:r>
            <a:r>
              <a:rPr lang="zh-CN" altLang="en-US" dirty="0">
                <a:sym typeface="Wingdings" panose="05000000000000000000" pitchFamily="2" charset="2"/>
              </a:rPr>
              <a:t>颗粒状的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red region: dense &amp; uniform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</a:t>
            </a:r>
            <a:r>
              <a:rPr lang="en-US" altLang="zh-CN" b="1" dirty="0">
                <a:sym typeface="Wingdings" panose="05000000000000000000" pitchFamily="2" charset="2"/>
              </a:rPr>
              <a:t>difference of highlight distribution</a:t>
            </a: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  -&gt; allows decoding to discern(</a:t>
            </a:r>
            <a:r>
              <a:rPr lang="zh-CN" altLang="en-US" b="1" dirty="0">
                <a:sym typeface="Wingdings" panose="05000000000000000000" pitchFamily="2" charset="2"/>
              </a:rPr>
              <a:t>分辨</a:t>
            </a:r>
            <a:endParaRPr lang="en-US" altLang="zh-CN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  2 types of layers in preprocessing</a:t>
            </a:r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sec5. fabrication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C3C70B-8A49-4DBF-8E90-7FDAFDD8D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949" y="1906218"/>
            <a:ext cx="4091940" cy="21205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E4A5B2-AE09-4DD5-9A0C-B14792B41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1949" y="4337648"/>
            <a:ext cx="4458272" cy="198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541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326970" cy="5606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5.2 variable layer heights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Interweave G-code for h0 and h1 at specific location, to construct alternating printing heights (the paper used h1 as integer multiple of h0, to ensure seamless switches across layer heights)</a:t>
            </a:r>
            <a:endParaRPr lang="en-US" altLang="zh-CN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5.4 discussion on implementation &amp; application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40 min to several hours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2-color &amp; variable layer height: time cost comparable to that w/o </a:t>
            </a:r>
            <a:r>
              <a:rPr lang="en-US" altLang="zh-CN" dirty="0" err="1">
                <a:sym typeface="Wingdings" panose="05000000000000000000" pitchFamily="2" charset="2"/>
              </a:rPr>
              <a:t>LayerCode</a:t>
            </a:r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sec5. fabrication</a:t>
            </a:r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136F17-57E1-4A45-B622-33464219D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199430"/>
            <a:ext cx="4334256" cy="22562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F9C7CA-FB59-41C6-B005-C41DB31B6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664" y="4590288"/>
            <a:ext cx="6481177" cy="169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78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326970" cy="5606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6.1 database construction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4835 Shape meshes from Thingi10k dataset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                                (ref)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Embed a </a:t>
            </a:r>
            <a:r>
              <a:rPr lang="en-US" altLang="zh-CN" dirty="0" err="1">
                <a:sym typeface="Wingdings" panose="05000000000000000000" pitchFamily="2" charset="2"/>
              </a:rPr>
              <a:t>LayerCode</a:t>
            </a:r>
            <a:r>
              <a:rPr lang="en-US" altLang="zh-CN" dirty="0">
                <a:sym typeface="Wingdings" panose="05000000000000000000" pitchFamily="2" charset="2"/>
              </a:rPr>
              <a:t> indicating model’s ID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Printing direction: longest dimension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Baseline layer thickness h: set to repeat the tag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3 times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Use Mitsuba(ref) to render the encoded output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Test influence of viewpoint: sample 30 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viewpoints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sec6. evaluation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5920DF-C40E-426A-92AF-CF74BB388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909" y="1072329"/>
            <a:ext cx="4613091" cy="516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341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1027906"/>
            <a:ext cx="11866722" cy="3847992"/>
          </a:xfrm>
        </p:spPr>
        <p:txBody>
          <a:bodyPr>
            <a:normAutofit/>
          </a:bodyPr>
          <a:lstStyle/>
          <a:p>
            <a:r>
              <a:rPr lang="en-US" altLang="zh-CN" dirty="0">
                <a:sym typeface="Wingdings" panose="05000000000000000000" pitchFamily="2" charset="2"/>
              </a:rPr>
              <a:t> Vuforia</a:t>
            </a:r>
            <a:r>
              <a:rPr lang="zh-CN" altLang="en-US" dirty="0">
                <a:sym typeface="Wingdings" panose="05000000000000000000" pitchFamily="2" charset="2"/>
              </a:rPr>
              <a:t>跟踪条形码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 err="1">
                <a:sym typeface="Wingdings" panose="05000000000000000000" pitchFamily="2" charset="2"/>
              </a:rPr>
              <a:t>LayerCode</a:t>
            </a:r>
            <a:r>
              <a:rPr lang="zh-CN" altLang="en-US" dirty="0">
                <a:sym typeface="Wingdings" panose="05000000000000000000" pitchFamily="2" charset="2"/>
              </a:rPr>
              <a:t>两极（如果用于跟踪是否失效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鲁棒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识别</a:t>
            </a:r>
            <a:r>
              <a:rPr lang="en-US" altLang="zh-CN" dirty="0">
                <a:sym typeface="Wingdings" panose="05000000000000000000" pitchFamily="2" charset="2"/>
              </a:rPr>
              <a:t>+</a:t>
            </a:r>
            <a:r>
              <a:rPr lang="zh-CN" altLang="en-US" dirty="0">
                <a:sym typeface="Wingdings" panose="05000000000000000000" pitchFamily="2" charset="2"/>
              </a:rPr>
              <a:t>跟踪</a:t>
            </a:r>
            <a:r>
              <a:rPr lang="en-US" altLang="zh-CN" dirty="0">
                <a:sym typeface="Wingdings" panose="05000000000000000000" pitchFamily="2" charset="2"/>
              </a:rPr>
              <a:t>+</a:t>
            </a:r>
            <a:r>
              <a:rPr lang="zh-CN" altLang="en-US" dirty="0">
                <a:sym typeface="Wingdings" panose="05000000000000000000" pitchFamily="2" charset="2"/>
              </a:rPr>
              <a:t>解码 一体化</a:t>
            </a:r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Discussion with </a:t>
            </a:r>
            <a:r>
              <a:rPr lang="en-US" altLang="zh-CN" dirty="0" err="1"/>
              <a:t>Dr.Zhu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16751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326970" cy="5606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6.2 result statistics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Camera angle dependency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sec6. evaluation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204E3B-DFF4-4668-8B01-CD76A41B3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137" y="609600"/>
            <a:ext cx="5591567" cy="56066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E74F57-F90D-4618-A98A-FD1BE3DF8C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" y="2676839"/>
            <a:ext cx="562927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7971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326970" cy="600900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6.2 result statistics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Decoding time: seconds-5 min, complexity is derived from graph approach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-graph building operations (image processing, neighbor region dis, masking)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-image resolution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-shapes, holes, occlusions -&gt; number of nodes -&gt; decoding time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-partly because </a:t>
            </a:r>
            <a:r>
              <a:rPr lang="en-US" altLang="zh-CN" dirty="0" err="1">
                <a:sym typeface="Wingdings" panose="05000000000000000000" pitchFamily="2" charset="2"/>
              </a:rPr>
              <a:t>Matlab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-partly because wish to explore sufficient paths for robust decoding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Lower bound of h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Complex shapes: 4791 successful shapes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       , 44 failure cases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Stress test</a:t>
            </a:r>
          </a:p>
          <a:p>
            <a:r>
              <a:rPr lang="en-US" altLang="zh-CN" dirty="0">
                <a:sym typeface="Wingdings" panose="05000000000000000000" pitchFamily="2" charset="2"/>
              </a:rPr>
              <a:t>Failure cases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sec6. evaluation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27C451-37D9-41B7-9A68-3A797FAC0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514" y="4415463"/>
            <a:ext cx="5545328" cy="191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631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79" y="732631"/>
            <a:ext cx="12064842" cy="58777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altLang="zh-CN" dirty="0">
                <a:hlinkClick r:id="rId3"/>
              </a:rPr>
              <a:t>https://github.com/henriquetmaia/layercode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\</a:t>
            </a:r>
            <a:r>
              <a:rPr lang="en-US" altLang="zh-CN" dirty="0" err="1">
                <a:sym typeface="Wingdings" panose="05000000000000000000" pitchFamily="2" charset="2"/>
              </a:rPr>
              <a:t>layercode</a:t>
            </a:r>
            <a:r>
              <a:rPr lang="en-US" altLang="zh-CN" dirty="0">
                <a:sym typeface="Wingdings" panose="05000000000000000000" pitchFamily="2" charset="2"/>
              </a:rPr>
              <a:t>\</a:t>
            </a:r>
            <a:r>
              <a:rPr lang="en-US" altLang="zh-CN" dirty="0" err="1">
                <a:sym typeface="Wingdings" panose="05000000000000000000" pitchFamily="2" charset="2"/>
              </a:rPr>
              <a:t>matlab</a:t>
            </a:r>
            <a:r>
              <a:rPr lang="en-US" altLang="zh-CN" dirty="0">
                <a:sym typeface="Wingdings" panose="05000000000000000000" pitchFamily="2" charset="2"/>
              </a:rPr>
              <a:t>\code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secX</a:t>
            </a:r>
            <a:r>
              <a:rPr lang="en-US" altLang="zh-CN" dirty="0"/>
              <a:t>. </a:t>
            </a:r>
            <a:r>
              <a:rPr lang="zh-CN" altLang="en-US" dirty="0"/>
              <a:t>代码分析</a:t>
            </a:r>
          </a:p>
        </p:txBody>
      </p:sp>
    </p:spTree>
    <p:extLst>
      <p:ext uri="{BB962C8B-B14F-4D97-AF65-F5344CB8AC3E}">
        <p14:creationId xmlns:p14="http://schemas.microsoft.com/office/powerpoint/2010/main" val="20063277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A7F85C0-69F8-4F41-9098-5E988C51597A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Robust edge based 3D object tracking with direction-based pose validation</a:t>
            </a:r>
            <a:endParaRPr lang="zh-CN" alt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08289B2-A4FA-4F1B-99B2-15F35F0FC09C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dirty="0"/>
              <a:t>	Shandong </a:t>
            </a:r>
            <a:r>
              <a:rPr lang="en-US" altLang="zh-CN" dirty="0" err="1"/>
              <a:t>Univerisity</a:t>
            </a:r>
            <a:endParaRPr lang="en-US" altLang="zh-CN" dirty="0"/>
          </a:p>
          <a:p>
            <a:pPr marL="0" indent="0" algn="ctr">
              <a:buNone/>
            </a:pPr>
            <a:r>
              <a:rPr lang="en-US" altLang="zh-CN" dirty="0"/>
              <a:t>Bin Wang, Fan Zhong, </a:t>
            </a:r>
            <a:r>
              <a:rPr lang="en-US" altLang="zh-CN" dirty="0" err="1"/>
              <a:t>Xueying</a:t>
            </a:r>
            <a:r>
              <a:rPr lang="en-US" altLang="zh-CN" dirty="0"/>
              <a:t> Qin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6250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848998"/>
            <a:ext cx="12326970" cy="6009002"/>
          </a:xfrm>
        </p:spPr>
        <p:txBody>
          <a:bodyPr>
            <a:normAutofit/>
          </a:bodyPr>
          <a:lstStyle/>
          <a:p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sec1. </a:t>
            </a:r>
            <a:r>
              <a:rPr lang="en-US" altLang="zh-CN"/>
              <a:t>introduction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47132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896C9-F8D9-46F0-9368-0968836B0D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Monocular Model-Based 3D Tracking of Rigid Objects</a:t>
            </a:r>
            <a:endParaRPr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2AB0B-7317-4C44-A3FF-71CC84615A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altLang="zh-CN" dirty="0"/>
              <a:t>Computer Vision Lab, EPFL</a:t>
            </a:r>
          </a:p>
          <a:p>
            <a:r>
              <a:rPr lang="en-GB" altLang="zh-CN" dirty="0"/>
              <a:t>Vincent </a:t>
            </a:r>
            <a:r>
              <a:rPr lang="en-GB" altLang="zh-CN" dirty="0" err="1"/>
              <a:t>Lepetit</a:t>
            </a:r>
            <a:r>
              <a:rPr lang="en-GB" altLang="zh-CN" dirty="0"/>
              <a:t>, Pascal </a:t>
            </a:r>
            <a:r>
              <a:rPr lang="en-GB" altLang="zh-CN" dirty="0" err="1"/>
              <a:t>Fua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6505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44794"/>
            <a:ext cx="12064842" cy="601320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2.1 camera representation</a:t>
            </a:r>
          </a:p>
          <a:p>
            <a:r>
              <a:rPr lang="en-GB" altLang="zh-CN" dirty="0">
                <a:sym typeface="Wingdings" panose="05000000000000000000" pitchFamily="2" charset="2"/>
              </a:rPr>
              <a:t>Perspective projection model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3D point M = [X,Y,Z]T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2D point m = [</a:t>
            </a:r>
            <a:r>
              <a:rPr lang="en-GB" altLang="zh-CN" dirty="0" err="1">
                <a:sym typeface="Wingdings" panose="05000000000000000000" pitchFamily="2" charset="2"/>
              </a:rPr>
              <a:t>u,v</a:t>
            </a:r>
            <a:r>
              <a:rPr lang="en-GB" altLang="zh-CN" dirty="0">
                <a:sym typeface="Wingdings" panose="05000000000000000000" pitchFamily="2" charset="2"/>
              </a:rPr>
              <a:t>]T (correspond to M)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m &amp; M are related by: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here, m_ = [u,v,1] M_ = [X,Y,Z]T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(homogenous coordinates)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</a:t>
            </a:r>
            <a:r>
              <a:rPr lang="en-GB" altLang="zh-CN" b="1" dirty="0">
                <a:sym typeface="Wingdings" panose="05000000000000000000" pitchFamily="2" charset="2"/>
              </a:rPr>
              <a:t>projection matrix P</a:t>
            </a:r>
            <a:r>
              <a:rPr lang="en-GB" altLang="zh-CN" dirty="0">
                <a:sym typeface="Wingdings" panose="05000000000000000000" pitchFamily="2" charset="2"/>
              </a:rPr>
              <a:t>: 3x4</a:t>
            </a:r>
          </a:p>
          <a:p>
            <a:pPr marL="0" indent="0">
              <a:buNone/>
            </a:pPr>
            <a:endParaRPr lang="en-GB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</a:t>
            </a:r>
            <a:r>
              <a:rPr lang="en-GB" altLang="zh-CN" b="1" dirty="0">
                <a:sym typeface="Wingdings" panose="05000000000000000000" pitchFamily="2" charset="2"/>
              </a:rPr>
              <a:t>cam calibration matrix K</a:t>
            </a:r>
            <a:r>
              <a:rPr lang="en-GB" altLang="zh-CN" dirty="0">
                <a:sym typeface="Wingdings" panose="05000000000000000000" pitchFamily="2" charset="2"/>
              </a:rPr>
              <a:t>: 3x3, depends on internal param of the cam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</a:t>
            </a:r>
            <a:r>
              <a:rPr lang="en-GB" altLang="zh-CN" b="1" dirty="0">
                <a:sym typeface="Wingdings" panose="05000000000000000000" pitchFamily="2" charset="2"/>
              </a:rPr>
              <a:t>external param matrix [R</a:t>
            </a:r>
            <a:r>
              <a:rPr lang="en-US" altLang="zh-CN" b="1" dirty="0">
                <a:sym typeface="Wingdings" panose="05000000000000000000" pitchFamily="2" charset="2"/>
              </a:rPr>
              <a:t>|t</a:t>
            </a:r>
            <a:r>
              <a:rPr lang="en-GB" altLang="zh-CN" b="1" dirty="0">
                <a:sym typeface="Wingdings" panose="05000000000000000000" pitchFamily="2" charset="2"/>
              </a:rPr>
              <a:t>]</a:t>
            </a:r>
            <a:r>
              <a:rPr lang="en-GB" altLang="zh-CN" dirty="0">
                <a:sym typeface="Wingdings" panose="05000000000000000000" pitchFamily="2" charset="2"/>
              </a:rPr>
              <a:t>: 3x4, </a:t>
            </a:r>
            <a:r>
              <a:rPr lang="en-GB" altLang="zh-CN" b="1" dirty="0">
                <a:sym typeface="Wingdings" panose="05000000000000000000" pitchFamily="2" charset="2"/>
              </a:rPr>
              <a:t>rotation matrix R </a:t>
            </a:r>
          </a:p>
          <a:p>
            <a:pPr marL="0" indent="0">
              <a:buNone/>
            </a:pPr>
            <a:r>
              <a:rPr lang="en-GB" altLang="zh-CN" b="1" dirty="0">
                <a:sym typeface="Wingdings" panose="05000000000000000000" pitchFamily="2" charset="2"/>
              </a:rPr>
              <a:t>                                                        translation t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ch2. mathematical tool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08E987-4E5A-47FD-9D66-7CB9E0678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4488" y="654684"/>
            <a:ext cx="6678399" cy="40392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220D7E-28D5-42EC-A9D5-3D0E3E5F0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288" y="2566754"/>
            <a:ext cx="1570352" cy="4718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149923-DE3B-4D28-A8CF-F1E0468C7C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713" y="4288434"/>
            <a:ext cx="1956601" cy="96277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4283790E-FAAB-4961-9B79-7A96C2A4C63F}"/>
                  </a:ext>
                </a:extLst>
              </p14:cNvPr>
              <p14:cNvContentPartPr/>
              <p14:nvPr/>
            </p14:nvContentPartPr>
            <p14:xfrm>
              <a:off x="7120349" y="1751195"/>
              <a:ext cx="1414080" cy="900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4283790E-FAAB-4961-9B79-7A96C2A4C63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11349" y="1742195"/>
                <a:ext cx="1431720" cy="9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6770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44794"/>
            <a:ext cx="12064842" cy="60132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2.1 camera representation</a:t>
            </a:r>
          </a:p>
          <a:p>
            <a:r>
              <a:rPr lang="en-GB" altLang="zh-CN" dirty="0">
                <a:sym typeface="Wingdings" panose="05000000000000000000" pitchFamily="2" charset="2"/>
              </a:rPr>
              <a:t>Cam calibration matrix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au, </a:t>
            </a:r>
            <a:r>
              <a:rPr lang="en-GB" altLang="zh-CN" dirty="0" err="1">
                <a:sym typeface="Wingdings" panose="05000000000000000000" pitchFamily="2" charset="2"/>
              </a:rPr>
              <a:t>av</a:t>
            </a:r>
            <a:r>
              <a:rPr lang="en-GB" altLang="zh-CN" dirty="0">
                <a:sym typeface="Wingdings" panose="05000000000000000000" pitchFamily="2" charset="2"/>
              </a:rPr>
              <a:t>: scale factor in u, v direction</a:t>
            </a:r>
          </a:p>
          <a:p>
            <a:pPr marL="0" indent="0">
              <a:buNone/>
            </a:pPr>
            <a:r>
              <a:rPr lang="en-GB" altLang="zh-CN" b="1" dirty="0">
                <a:sym typeface="Wingdings" panose="05000000000000000000" pitchFamily="2" charset="2"/>
              </a:rPr>
              <a:t>             </a:t>
            </a:r>
            <a:r>
              <a:rPr lang="en-GB" altLang="zh-CN" dirty="0">
                <a:sym typeface="Wingdings" panose="05000000000000000000" pitchFamily="2" charset="2"/>
              </a:rPr>
              <a:t>proportional to </a:t>
            </a:r>
            <a:r>
              <a:rPr lang="en-GB" altLang="zh-CN" b="1" dirty="0">
                <a:sym typeface="Wingdings" panose="05000000000000000000" pitchFamily="2" charset="2"/>
              </a:rPr>
              <a:t>focal length f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           </a:t>
            </a:r>
            <a:r>
              <a:rPr lang="en-GB" altLang="zh-CN" dirty="0" err="1">
                <a:sym typeface="Wingdings" panose="05000000000000000000" pitchFamily="2" charset="2"/>
              </a:rPr>
              <a:t>ku</a:t>
            </a:r>
            <a:r>
              <a:rPr lang="en-GB" altLang="zh-CN" dirty="0">
                <a:sym typeface="Wingdings" panose="05000000000000000000" pitchFamily="2" charset="2"/>
              </a:rPr>
              <a:t> &amp; </a:t>
            </a:r>
            <a:r>
              <a:rPr lang="en-GB" altLang="zh-CN" dirty="0" err="1">
                <a:sym typeface="Wingdings" panose="05000000000000000000" pitchFamily="2" charset="2"/>
              </a:rPr>
              <a:t>kv</a:t>
            </a:r>
            <a:r>
              <a:rPr lang="en-GB" altLang="zh-CN" dirty="0">
                <a:sym typeface="Wingdings" panose="05000000000000000000" pitchFamily="2" charset="2"/>
              </a:rPr>
              <a:t>: number of pixels per unit dis in u, v direction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 </a:t>
            </a:r>
            <a:r>
              <a:rPr lang="en-GB" altLang="zh-CN" b="1" dirty="0">
                <a:sym typeface="Wingdings" panose="05000000000000000000" pitchFamily="2" charset="2"/>
              </a:rPr>
              <a:t>principle point c = [u0,v0]T</a:t>
            </a:r>
            <a:r>
              <a:rPr lang="en-GB" altLang="zh-CN" dirty="0">
                <a:sym typeface="Wingdings" panose="05000000000000000000" pitchFamily="2" charset="2"/>
              </a:rPr>
              <a:t>: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 </a:t>
            </a:r>
            <a:r>
              <a:rPr lang="en-GB" altLang="zh-CN" b="1" dirty="0">
                <a:sym typeface="Wingdings" panose="05000000000000000000" pitchFamily="2" charset="2"/>
              </a:rPr>
              <a:t>skew s: </a:t>
            </a:r>
            <a:r>
              <a:rPr lang="en-GB" altLang="zh-CN" dirty="0">
                <a:sym typeface="Wingdings" panose="05000000000000000000" pitchFamily="2" charset="2"/>
              </a:rPr>
              <a:t>non-zero only if u and v are not perpendicular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 * c at centre of </a:t>
            </a:r>
            <a:r>
              <a:rPr lang="en-GB" altLang="zh-CN" dirty="0" err="1">
                <a:sym typeface="Wingdings" panose="05000000000000000000" pitchFamily="2" charset="2"/>
              </a:rPr>
              <a:t>img</a:t>
            </a:r>
            <a:r>
              <a:rPr lang="en-GB" altLang="zh-CN" dirty="0">
                <a:sym typeface="Wingdings" panose="05000000000000000000" pitchFamily="2" charset="2"/>
              </a:rPr>
              <a:t> (approximation)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 * au = </a:t>
            </a:r>
            <a:r>
              <a:rPr lang="en-GB" altLang="zh-CN" dirty="0" err="1">
                <a:sym typeface="Wingdings" panose="05000000000000000000" pitchFamily="2" charset="2"/>
              </a:rPr>
              <a:t>av</a:t>
            </a:r>
            <a:r>
              <a:rPr lang="en-GB" altLang="zh-CN" dirty="0">
                <a:sym typeface="Wingdings" panose="05000000000000000000" pitchFamily="2" charset="2"/>
              </a:rPr>
              <a:t> if pixels are square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 </a:t>
            </a:r>
            <a:r>
              <a:rPr lang="en-GB" altLang="zh-CN" b="1" dirty="0">
                <a:sym typeface="Wingdings" panose="05000000000000000000" pitchFamily="2" charset="2"/>
              </a:rPr>
              <a:t>calibrated</a:t>
            </a:r>
            <a:r>
              <a:rPr lang="en-GB" altLang="zh-CN" dirty="0">
                <a:sym typeface="Wingdings" panose="05000000000000000000" pitchFamily="2" charset="2"/>
              </a:rPr>
              <a:t>: if internal param K is known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ch2. mathematical tool</a:t>
            </a:r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A0B47-0F4F-4E61-BEB3-D1428C4CB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4631" y="365124"/>
            <a:ext cx="6339249" cy="18559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0B1F1-6F7A-44B9-B4C1-BC013891E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420" y="2167738"/>
            <a:ext cx="4091940" cy="7160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39C383-1FC1-46BF-9555-B84F03162D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2069" y="3252148"/>
            <a:ext cx="3142773" cy="107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401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44794"/>
            <a:ext cx="12064842" cy="60132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ym typeface="Wingdings" panose="05000000000000000000" pitchFamily="2" charset="2"/>
              </a:rPr>
              <a:t>2.1 camera representation</a:t>
            </a:r>
          </a:p>
          <a:p>
            <a:r>
              <a:rPr lang="en-GB" altLang="zh-CN" dirty="0">
                <a:sym typeface="Wingdings" panose="05000000000000000000" pitchFamily="2" charset="2"/>
              </a:rPr>
              <a:t>External param matrix (cam pose)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Mw: in world coordinate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Mc = </a:t>
            </a:r>
            <a:r>
              <a:rPr lang="en-GB" altLang="zh-CN" dirty="0" err="1">
                <a:sym typeface="Wingdings" panose="05000000000000000000" pitchFamily="2" charset="2"/>
              </a:rPr>
              <a:t>RMw+t</a:t>
            </a:r>
            <a:r>
              <a:rPr lang="en-GB" altLang="zh-CN" dirty="0">
                <a:sym typeface="Wingdings" panose="05000000000000000000" pitchFamily="2" charset="2"/>
              </a:rPr>
              <a:t>: in cam coordinate</a:t>
            </a:r>
          </a:p>
          <a:p>
            <a:pPr marL="0" indent="0">
              <a:buNone/>
            </a:pPr>
            <a:r>
              <a:rPr lang="en-GB" altLang="zh-CN" dirty="0">
                <a:sym typeface="Wingdings" panose="05000000000000000000" pitchFamily="2" charset="2"/>
              </a:rPr>
              <a:t>  for cam centre c: Mc = 0, 0 = </a:t>
            </a:r>
            <a:r>
              <a:rPr lang="en-GB" altLang="zh-CN" dirty="0" err="1">
                <a:sym typeface="Wingdings" panose="05000000000000000000" pitchFamily="2" charset="2"/>
              </a:rPr>
              <a:t>RC+t</a:t>
            </a:r>
            <a:r>
              <a:rPr lang="en-GB" altLang="zh-CN" dirty="0">
                <a:sym typeface="Wingdings" panose="05000000000000000000" pitchFamily="2" charset="2"/>
              </a:rPr>
              <a:t>,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ch2. mathematical tool</a:t>
            </a:r>
            <a:endParaRPr lang="zh-CN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3B92F4-155C-4E53-9823-42D0627CD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732" y="2710815"/>
            <a:ext cx="4524375" cy="65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5084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8980E-FBB6-4D22-B599-C9CBE9168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A9C51-3D39-42A6-B0A5-FEE93628E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6127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6A4FC-4741-45D4-ABC2-0BD17B7E2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可以做的改进</a:t>
            </a:r>
            <a:r>
              <a:rPr lang="en-US" altLang="zh-CN" dirty="0"/>
              <a:t>(from sec6. evaluation)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ADAD1-6F92-4F61-BF59-D567D6746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研究鲁棒性：研究编解码方法和识别方法对于遮挡、同色背景的抵抗力（文中研究的基本都是没有遮挡、前背景大对比度）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MOSSE</a:t>
            </a:r>
            <a:r>
              <a:rPr lang="zh-CN" altLang="en-US" dirty="0"/>
              <a:t>追踪</a:t>
            </a:r>
            <a:r>
              <a:rPr lang="en-US" altLang="zh-CN" dirty="0"/>
              <a:t>,CNN</a:t>
            </a:r>
            <a:r>
              <a:rPr lang="zh-CN" altLang="en-US" dirty="0"/>
              <a:t>目标识别（目标有特征，识别目标后画出</a:t>
            </a:r>
            <a:r>
              <a:rPr lang="en-US" altLang="zh-CN" dirty="0"/>
              <a:t>OBB</a:t>
            </a:r>
            <a:r>
              <a:rPr lang="zh-CN" altLang="en-US" dirty="0"/>
              <a:t>能避免背景干扰）</a:t>
            </a:r>
            <a:endParaRPr lang="en-US" altLang="zh-CN" dirty="0"/>
          </a:p>
          <a:p>
            <a:r>
              <a:rPr lang="zh-CN" altLang="en-US" dirty="0"/>
              <a:t>研究速度：优化</a:t>
            </a:r>
            <a:r>
              <a:rPr lang="en-US" altLang="zh-CN" dirty="0"/>
              <a:t>graph-based approach</a:t>
            </a:r>
            <a:r>
              <a:rPr lang="zh-CN" altLang="en-US" dirty="0"/>
              <a:t>来降低解码时间</a:t>
            </a:r>
            <a:r>
              <a:rPr lang="en-US" altLang="zh-CN" dirty="0"/>
              <a:t>/</a:t>
            </a:r>
            <a:r>
              <a:rPr lang="zh-CN" altLang="en-US" dirty="0"/>
              <a:t>解码时间上界 </a:t>
            </a:r>
            <a:r>
              <a:rPr lang="en-US" altLang="zh-CN" dirty="0"/>
              <a:t>-&gt; feasible on mobile devices</a:t>
            </a:r>
          </a:p>
          <a:p>
            <a:r>
              <a:rPr lang="zh-CN" altLang="en-US" dirty="0"/>
              <a:t>研究信息容量：</a:t>
            </a:r>
            <a:r>
              <a:rPr lang="en-US" altLang="zh-CN" dirty="0"/>
              <a:t>ternary or quaternary</a:t>
            </a:r>
            <a:r>
              <a:rPr lang="zh-CN" altLang="en-US" dirty="0"/>
              <a:t>（三元</a:t>
            </a:r>
            <a:r>
              <a:rPr lang="en-US" altLang="zh-CN" dirty="0"/>
              <a:t>/</a:t>
            </a:r>
            <a:r>
              <a:rPr lang="zh-CN" altLang="en-US" dirty="0"/>
              <a:t>四元）打印可以提高信息容量</a:t>
            </a:r>
            <a:endParaRPr lang="en-US" altLang="zh-CN" dirty="0"/>
          </a:p>
          <a:p>
            <a:r>
              <a:rPr lang="zh-CN" altLang="en-US" dirty="0"/>
              <a:t>姿态估计</a:t>
            </a:r>
          </a:p>
        </p:txBody>
      </p:sp>
    </p:spTree>
    <p:extLst>
      <p:ext uri="{BB962C8B-B14F-4D97-AF65-F5344CB8AC3E}">
        <p14:creationId xmlns:p14="http://schemas.microsoft.com/office/powerpoint/2010/main" val="12125397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98258-EF87-4AE1-A7DD-8D2281AA2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A512B-B052-414A-8B3B-5F33D7CD4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补锅：</a:t>
            </a:r>
            <a:endParaRPr lang="en-US" altLang="zh-CN" dirty="0"/>
          </a:p>
          <a:p>
            <a:r>
              <a:rPr lang="en-US" altLang="zh-CN" dirty="0"/>
              <a:t>PnP</a:t>
            </a:r>
          </a:p>
          <a:p>
            <a:r>
              <a:rPr lang="en-US" altLang="zh-CN" dirty="0"/>
              <a:t>RANSAC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3478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16703316-D04B-45F3-AD43-7AD9F41036F5}"/>
              </a:ext>
            </a:extLst>
          </p:cNvPr>
          <p:cNvSpPr/>
          <p:nvPr/>
        </p:nvSpPr>
        <p:spPr>
          <a:xfrm>
            <a:off x="133657" y="187035"/>
            <a:ext cx="1130939" cy="502800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hlinkClick r:id="rId2" action="ppaction://hlinkfile"/>
              </a:rPr>
              <a:t>PVNet, RGB</a:t>
            </a:r>
            <a:endParaRPr lang="en-US" altLang="zh-CN" sz="1400" b="1" dirty="0"/>
          </a:p>
          <a:p>
            <a:pPr algn="ctr"/>
            <a:r>
              <a:rPr lang="en-US" altLang="zh-CN" sz="1400" b="1" dirty="0"/>
              <a:t>CVPR2019</a:t>
            </a:r>
            <a:endParaRPr lang="zh-CN" altLang="en-US" sz="1400" b="1" dirty="0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3EF61DD5-2D0A-450E-AE7B-383947620032}"/>
              </a:ext>
            </a:extLst>
          </p:cNvPr>
          <p:cNvSpPr/>
          <p:nvPr/>
        </p:nvSpPr>
        <p:spPr>
          <a:xfrm>
            <a:off x="4622603" y="155697"/>
            <a:ext cx="4229569" cy="565475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Model Based Training, Detection, Pose Estimation</a:t>
            </a:r>
          </a:p>
          <a:p>
            <a:pPr algn="ctr"/>
            <a:r>
              <a:rPr lang="en-US" altLang="zh-CN" sz="1400" b="1" dirty="0"/>
              <a:t>RGBD ACCV2012</a:t>
            </a:r>
            <a:endParaRPr lang="zh-CN" altLang="en-US" sz="1400" b="1" dirty="0"/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F6B6E808-B4AA-441F-873A-AB590D34E98B}"/>
              </a:ext>
            </a:extLst>
          </p:cNvPr>
          <p:cNvSpPr/>
          <p:nvPr/>
        </p:nvSpPr>
        <p:spPr>
          <a:xfrm>
            <a:off x="1691335" y="187035"/>
            <a:ext cx="2692597" cy="450919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hlinkClick r:id="rId3" action="ppaction://hlinkfile"/>
              </a:rPr>
              <a:t>Monocular-based 3D Tracking</a:t>
            </a:r>
            <a:endParaRPr lang="en-US" altLang="zh-CN" sz="1400" b="1" dirty="0"/>
          </a:p>
          <a:p>
            <a:pPr algn="ctr"/>
            <a:r>
              <a:rPr lang="en-US" altLang="zh-CN" sz="1400" b="1" dirty="0"/>
              <a:t>EPFL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1C24343-7A0D-45BF-A38B-FDC4EC3427BE}"/>
              </a:ext>
            </a:extLst>
          </p:cNvPr>
          <p:cNvCxnSpPr>
            <a:stCxn id="4" idx="2"/>
            <a:endCxn id="6" idx="2"/>
          </p:cNvCxnSpPr>
          <p:nvPr/>
        </p:nvCxnSpPr>
        <p:spPr>
          <a:xfrm rot="5400000" flipH="1" flipV="1">
            <a:off x="1842439" y="-505359"/>
            <a:ext cx="51881" cy="2338507"/>
          </a:xfrm>
          <a:prstGeom prst="bentConnector3">
            <a:avLst>
              <a:gd name="adj1" fmla="val -4406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B3FED6F3-900C-4086-8403-565FA817AA1B}"/>
              </a:ext>
            </a:extLst>
          </p:cNvPr>
          <p:cNvCxnSpPr>
            <a:stCxn id="4" idx="2"/>
            <a:endCxn id="5" idx="2"/>
          </p:cNvCxnSpPr>
          <p:nvPr/>
        </p:nvCxnSpPr>
        <p:spPr>
          <a:xfrm rot="16200000" flipH="1">
            <a:off x="3702589" y="-2313628"/>
            <a:ext cx="31337" cy="6038261"/>
          </a:xfrm>
          <a:prstGeom prst="bentConnector3">
            <a:avLst>
              <a:gd name="adj1" fmla="val 82948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3DE01EB-4C0C-4EE7-BD3E-CFB6C6AC9585}"/>
              </a:ext>
            </a:extLst>
          </p:cNvPr>
          <p:cNvSpPr txBox="1"/>
          <p:nvPr/>
        </p:nvSpPr>
        <p:spPr>
          <a:xfrm>
            <a:off x="1098624" y="637954"/>
            <a:ext cx="2619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Traditional method</a:t>
            </a:r>
            <a:endParaRPr lang="zh-CN" alt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FEC6B2-76B3-4814-A345-B50A9161AF63}"/>
              </a:ext>
            </a:extLst>
          </p:cNvPr>
          <p:cNvSpPr txBox="1"/>
          <p:nvPr/>
        </p:nvSpPr>
        <p:spPr>
          <a:xfrm>
            <a:off x="3603102" y="678188"/>
            <a:ext cx="2619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Traditional method</a:t>
            </a:r>
            <a:endParaRPr lang="zh-CN" altLang="en-US" sz="1400" dirty="0"/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9F1E43A0-6AEA-4BDA-A3AA-092BCA47BD12}"/>
              </a:ext>
            </a:extLst>
          </p:cNvPr>
          <p:cNvSpPr/>
          <p:nvPr/>
        </p:nvSpPr>
        <p:spPr>
          <a:xfrm>
            <a:off x="1691335" y="1206860"/>
            <a:ext cx="2692597" cy="450919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Render for CNN</a:t>
            </a:r>
          </a:p>
          <a:p>
            <a:pPr algn="ctr"/>
            <a:r>
              <a:rPr lang="en-US" altLang="zh-CN" sz="1400" b="1" dirty="0"/>
              <a:t>ICCV2017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86A968B7-DFE2-46D8-A655-EF1914DDF8C9}"/>
              </a:ext>
            </a:extLst>
          </p:cNvPr>
          <p:cNvCxnSpPr>
            <a:cxnSpLocks/>
            <a:stCxn id="4" idx="2"/>
            <a:endCxn id="14" idx="2"/>
          </p:cNvCxnSpPr>
          <p:nvPr/>
        </p:nvCxnSpPr>
        <p:spPr>
          <a:xfrm rot="16200000" flipH="1">
            <a:off x="1384408" y="4553"/>
            <a:ext cx="967944" cy="2338507"/>
          </a:xfrm>
          <a:prstGeom prst="bentConnector3">
            <a:avLst>
              <a:gd name="adj1" fmla="val 123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71747CC-9834-4B4E-AB00-DB5C7FF3B7E4}"/>
              </a:ext>
            </a:extLst>
          </p:cNvPr>
          <p:cNvSpPr txBox="1"/>
          <p:nvPr/>
        </p:nvSpPr>
        <p:spPr>
          <a:xfrm>
            <a:off x="699126" y="1878674"/>
            <a:ext cx="2619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Recent CNN based method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511022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70218195-683C-40DF-9C5C-C6B2A56089FE}"/>
              </a:ext>
            </a:extLst>
          </p:cNvPr>
          <p:cNvSpPr/>
          <p:nvPr/>
        </p:nvSpPr>
        <p:spPr>
          <a:xfrm>
            <a:off x="4763530" y="157894"/>
            <a:ext cx="1495169" cy="630194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hlinkClick r:id="rId2" action="ppaction://hlinkfile"/>
              </a:rPr>
              <a:t>PVNet, RGB</a:t>
            </a:r>
            <a:endParaRPr lang="en-US" altLang="zh-CN" b="1" dirty="0"/>
          </a:p>
          <a:p>
            <a:pPr algn="ctr"/>
            <a:r>
              <a:rPr lang="en-US" altLang="zh-CN" b="1" dirty="0"/>
              <a:t>CVPR2019</a:t>
            </a:r>
            <a:endParaRPr lang="zh-CN" altLang="en-US" b="1" dirty="0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086F039C-B996-44F4-8878-BFEDB93EEBF1}"/>
              </a:ext>
            </a:extLst>
          </p:cNvPr>
          <p:cNvSpPr/>
          <p:nvPr/>
        </p:nvSpPr>
        <p:spPr>
          <a:xfrm>
            <a:off x="560175" y="1746421"/>
            <a:ext cx="2430160" cy="797011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Model Based Training, Detection, Pose Estimation</a:t>
            </a:r>
          </a:p>
          <a:p>
            <a:pPr algn="ctr"/>
            <a:r>
              <a:rPr lang="en-US" altLang="zh-CN" sz="1400" b="1" dirty="0"/>
              <a:t>RGBD ACCV2012</a:t>
            </a:r>
            <a:endParaRPr lang="zh-CN" altLang="en-US" sz="1400" b="1" dirty="0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5696B9BE-AB84-452A-A50E-F40498CA3523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164019" y="-600676"/>
            <a:ext cx="958333" cy="373586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13A48505-E644-4F26-B39A-AB0A28BEAB04}"/>
              </a:ext>
            </a:extLst>
          </p:cNvPr>
          <p:cNvCxnSpPr>
            <a:cxnSpLocks/>
            <a:stCxn id="4" idx="2"/>
            <a:endCxn id="5" idx="3"/>
          </p:cNvCxnSpPr>
          <p:nvPr/>
        </p:nvCxnSpPr>
        <p:spPr>
          <a:xfrm rot="5400000">
            <a:off x="3572306" y="206117"/>
            <a:ext cx="1356839" cy="25207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D155915-6658-40BA-AB8B-AD10722A848E}"/>
              </a:ext>
            </a:extLst>
          </p:cNvPr>
          <p:cNvSpPr txBox="1"/>
          <p:nvPr/>
        </p:nvSpPr>
        <p:spPr>
          <a:xfrm>
            <a:off x="2242752" y="915881"/>
            <a:ext cx="2619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Traditional method</a:t>
            </a:r>
            <a:endParaRPr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035A2F-3972-4850-B7A1-9FFA1B794711}"/>
              </a:ext>
            </a:extLst>
          </p:cNvPr>
          <p:cNvSpPr txBox="1"/>
          <p:nvPr/>
        </p:nvSpPr>
        <p:spPr>
          <a:xfrm>
            <a:off x="9480229" y="2776476"/>
            <a:ext cx="2837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/>
              <a:t>traditional CV pipelines</a:t>
            </a:r>
            <a:endParaRPr lang="zh-CN" altLang="en-US" dirty="0"/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24C47872-BD5E-485C-A138-93A33A721B09}"/>
              </a:ext>
            </a:extLst>
          </p:cNvPr>
          <p:cNvSpPr/>
          <p:nvPr/>
        </p:nvSpPr>
        <p:spPr>
          <a:xfrm>
            <a:off x="77234" y="3514123"/>
            <a:ext cx="1541501" cy="616980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Trimmed ICP</a:t>
            </a:r>
          </a:p>
          <a:p>
            <a:pPr algn="ctr"/>
            <a:r>
              <a:rPr lang="en-US" altLang="zh-CN" b="1" dirty="0"/>
              <a:t>BMVC2002</a:t>
            </a:r>
            <a:endParaRPr lang="zh-CN" altLang="en-US" b="1" dirty="0"/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0CF9B561-A896-4F71-AB99-CFBA9C70D85F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 rot="5400000">
            <a:off x="826275" y="2565142"/>
            <a:ext cx="970691" cy="9272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6D0476A-3646-4CF9-A9D7-FE97AF8290F3}"/>
              </a:ext>
            </a:extLst>
          </p:cNvPr>
          <p:cNvSpPr txBox="1"/>
          <p:nvPr/>
        </p:nvSpPr>
        <p:spPr>
          <a:xfrm>
            <a:off x="77234" y="2780605"/>
            <a:ext cx="1343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Model alignment</a:t>
            </a:r>
            <a:endParaRPr lang="zh-CN" altLang="en-US" dirty="0"/>
          </a:p>
        </p:txBody>
      </p:sp>
      <p:sp>
        <p:nvSpPr>
          <p:cNvPr id="36" name="Flowchart: Process 35">
            <a:extLst>
              <a:ext uri="{FF2B5EF4-FFF2-40B4-BE49-F238E27FC236}">
                <a16:creationId xmlns:a16="http://schemas.microsoft.com/office/drawing/2014/main" id="{16F9E2FB-E51F-4B79-A86B-11122B2C5AA1}"/>
              </a:ext>
            </a:extLst>
          </p:cNvPr>
          <p:cNvSpPr/>
          <p:nvPr/>
        </p:nvSpPr>
        <p:spPr>
          <a:xfrm>
            <a:off x="77233" y="4793304"/>
            <a:ext cx="1541501" cy="616980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Original ICP</a:t>
            </a:r>
          </a:p>
          <a:p>
            <a:pPr algn="ctr"/>
            <a:r>
              <a:rPr lang="en-US" altLang="zh-CN" b="1" dirty="0"/>
              <a:t>PAMI1992</a:t>
            </a:r>
            <a:endParaRPr lang="zh-CN" altLang="en-US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2D0804-E675-478A-9A27-3BF6C5852586}"/>
              </a:ext>
            </a:extLst>
          </p:cNvPr>
          <p:cNvSpPr txBox="1"/>
          <p:nvPr/>
        </p:nvSpPr>
        <p:spPr>
          <a:xfrm>
            <a:off x="34498" y="4299980"/>
            <a:ext cx="3481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Calculation of optimal motion</a:t>
            </a:r>
            <a:endParaRPr lang="zh-CN" altLang="en-US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620F535-2CEC-4919-BCFF-2EE48CA3A555}"/>
              </a:ext>
            </a:extLst>
          </p:cNvPr>
          <p:cNvCxnSpPr>
            <a:stCxn id="8" idx="2"/>
            <a:endCxn id="36" idx="0"/>
          </p:cNvCxnSpPr>
          <p:nvPr/>
        </p:nvCxnSpPr>
        <p:spPr>
          <a:xfrm flipH="1">
            <a:off x="847984" y="4131103"/>
            <a:ext cx="1" cy="662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21576A5-8C16-4579-B7CA-6AC4DAE90112}"/>
              </a:ext>
            </a:extLst>
          </p:cNvPr>
          <p:cNvSpPr txBox="1"/>
          <p:nvPr/>
        </p:nvSpPr>
        <p:spPr>
          <a:xfrm>
            <a:off x="6318421" y="-797720"/>
            <a:ext cx="66835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RGB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FCNN: vector prediction &amp; semantic segmentation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在物体</a:t>
            </a:r>
            <a:r>
              <a:rPr lang="en-US" altLang="zh-CN" dirty="0"/>
              <a:t>semantic</a:t>
            </a:r>
            <a:r>
              <a:rPr lang="zh-CN" altLang="en-US" dirty="0"/>
              <a:t>上随机</a:t>
            </a:r>
            <a:r>
              <a:rPr lang="en-US" altLang="zh-CN" dirty="0"/>
              <a:t>N</a:t>
            </a:r>
            <a:r>
              <a:rPr lang="zh-CN" altLang="en-US" dirty="0"/>
              <a:t>次，每次</a:t>
            </a:r>
            <a:r>
              <a:rPr lang="en-US" altLang="zh-CN" dirty="0"/>
              <a:t>2</a:t>
            </a:r>
            <a:r>
              <a:rPr lang="zh-CN" altLang="en-US" dirty="0"/>
              <a:t>个</a:t>
            </a:r>
            <a:r>
              <a:rPr lang="en-US" altLang="zh-CN" dirty="0"/>
              <a:t>vector</a:t>
            </a:r>
            <a:r>
              <a:rPr lang="zh-CN" altLang="en-US" dirty="0"/>
              <a:t>求交得到</a:t>
            </a:r>
            <a:r>
              <a:rPr lang="en-US" altLang="zh-CN" dirty="0"/>
              <a:t>key point candidate h</a:t>
            </a:r>
            <a:r>
              <a:rPr lang="zh-CN" altLang="en-US" dirty="0"/>
              <a:t>，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Semantic</a:t>
            </a:r>
            <a:r>
              <a:rPr lang="zh-CN" altLang="en-US" dirty="0"/>
              <a:t>上所有点根据</a:t>
            </a:r>
            <a:r>
              <a:rPr lang="en-US" altLang="zh-CN" dirty="0"/>
              <a:t>w</a:t>
            </a:r>
            <a:r>
              <a:rPr lang="zh-CN" altLang="en-US" dirty="0"/>
              <a:t>公式对</a:t>
            </a:r>
            <a:r>
              <a:rPr lang="en-US" altLang="zh-CN" dirty="0"/>
              <a:t>h</a:t>
            </a:r>
            <a:r>
              <a:rPr lang="zh-CN" altLang="en-US" dirty="0"/>
              <a:t>投票（</a:t>
            </a:r>
            <a:r>
              <a:rPr lang="en-US" altLang="zh-CN" dirty="0"/>
              <a:t>RANSAC</a:t>
            </a:r>
            <a:r>
              <a:rPr lang="zh-CN" altLang="en-US" dirty="0"/>
              <a:t>，得到等势线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FPS</a:t>
            </a:r>
            <a:r>
              <a:rPr lang="zh-CN" altLang="en-US" dirty="0"/>
              <a:t>算法</a:t>
            </a:r>
            <a:r>
              <a:rPr lang="en-US" altLang="zh-CN" dirty="0"/>
              <a:t>pick K points out of N</a:t>
            </a:r>
            <a:r>
              <a:rPr lang="zh-CN" altLang="en-US" dirty="0"/>
              <a:t>，约束：</a:t>
            </a:r>
            <a:r>
              <a:rPr lang="en-US" altLang="zh-CN" dirty="0"/>
              <a:t>points on</a:t>
            </a:r>
            <a:r>
              <a:rPr lang="zh-CN" altLang="en-US" dirty="0"/>
              <a:t> </a:t>
            </a:r>
            <a:r>
              <a:rPr lang="en-US" altLang="zh-CN" dirty="0"/>
              <a:t>surface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</a:rPr>
              <a:t>K key points + </a:t>
            </a:r>
            <a:r>
              <a:rPr lang="en-US" altLang="zh-CN" dirty="0" err="1">
                <a:solidFill>
                  <a:srgbClr val="FF0000"/>
                </a:solidFill>
              </a:rPr>
              <a:t>EPnP</a:t>
            </a:r>
            <a:r>
              <a:rPr lang="zh-CN" altLang="en-US" dirty="0">
                <a:solidFill>
                  <a:srgbClr val="FF0000"/>
                </a:solidFill>
              </a:rPr>
              <a:t>：初始化</a:t>
            </a:r>
            <a:r>
              <a:rPr lang="en-US" altLang="zh-CN" dirty="0">
                <a:solidFill>
                  <a:srgbClr val="FF0000"/>
                </a:solidFill>
              </a:rPr>
              <a:t>6DOF pose estimation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     Levenberg Marquardt + </a:t>
            </a:r>
            <a:r>
              <a:rPr lang="en-US" altLang="zh-CN" dirty="0" err="1">
                <a:solidFill>
                  <a:srgbClr val="FF0000"/>
                </a:solidFill>
              </a:rPr>
              <a:t>Mahalanobis</a:t>
            </a:r>
            <a:r>
              <a:rPr lang="en-US" altLang="zh-CN" dirty="0">
                <a:solidFill>
                  <a:srgbClr val="FF0000"/>
                </a:solidFill>
              </a:rPr>
              <a:t> distance</a:t>
            </a:r>
            <a:r>
              <a:rPr lang="zh-CN" altLang="en-US" dirty="0">
                <a:solidFill>
                  <a:srgbClr val="FF0000"/>
                </a:solidFill>
              </a:rPr>
              <a:t>迭代求</a:t>
            </a:r>
            <a:r>
              <a:rPr lang="en-US" altLang="zh-CN" dirty="0">
                <a:solidFill>
                  <a:srgbClr val="FF0000"/>
                </a:solidFill>
              </a:rPr>
              <a:t>pose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BCD09D-C940-4BEB-AFE9-DA50E09E1066}"/>
              </a:ext>
            </a:extLst>
          </p:cNvPr>
          <p:cNvSpPr txBox="1"/>
          <p:nvPr/>
        </p:nvSpPr>
        <p:spPr>
          <a:xfrm>
            <a:off x="1797288" y="2558020"/>
            <a:ext cx="46525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RGBD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Based on 3D CAD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Origin of LINEMOD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</a:rPr>
              <a:t>Color gradient + surface normal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</a:rPr>
              <a:t>基于</a:t>
            </a:r>
            <a:r>
              <a:rPr lang="en-US" altLang="zh-CN" dirty="0">
                <a:solidFill>
                  <a:srgbClr val="FF0000"/>
                </a:solidFill>
              </a:rPr>
              <a:t>template detection</a:t>
            </a:r>
            <a:r>
              <a:rPr lang="zh-CN" altLang="en-US" dirty="0">
                <a:solidFill>
                  <a:srgbClr val="FF0000"/>
                </a:solidFill>
              </a:rPr>
              <a:t>的</a:t>
            </a:r>
            <a:r>
              <a:rPr lang="en-US" altLang="zh-CN" dirty="0">
                <a:solidFill>
                  <a:srgbClr val="FF0000"/>
                </a:solidFill>
              </a:rPr>
              <a:t>pose estimation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     </a:t>
            </a:r>
            <a:r>
              <a:rPr lang="zh-CN" altLang="en-US" dirty="0">
                <a:solidFill>
                  <a:srgbClr val="FF0000"/>
                </a:solidFill>
              </a:rPr>
              <a:t>使用</a:t>
            </a:r>
            <a:r>
              <a:rPr lang="en-US" altLang="zh-CN" dirty="0">
                <a:solidFill>
                  <a:srgbClr val="FF0000"/>
                </a:solidFill>
              </a:rPr>
              <a:t>Trimmed ICP</a:t>
            </a:r>
            <a:r>
              <a:rPr lang="zh-CN" altLang="en-US" dirty="0">
                <a:solidFill>
                  <a:srgbClr val="FF0000"/>
                </a:solidFill>
              </a:rPr>
              <a:t>匹配</a:t>
            </a:r>
            <a:r>
              <a:rPr lang="en-US" altLang="zh-CN" dirty="0">
                <a:solidFill>
                  <a:srgbClr val="FF0000"/>
                </a:solidFill>
              </a:rPr>
              <a:t>P</a:t>
            </a:r>
            <a:r>
              <a:rPr lang="zh-CN" altLang="en-US" dirty="0">
                <a:solidFill>
                  <a:srgbClr val="FF0000"/>
                </a:solidFill>
              </a:rPr>
              <a:t>点云和</a:t>
            </a:r>
            <a:r>
              <a:rPr lang="en-US" altLang="zh-CN" dirty="0">
                <a:solidFill>
                  <a:srgbClr val="FF0000"/>
                </a:solidFill>
              </a:rPr>
              <a:t>M</a:t>
            </a:r>
            <a:r>
              <a:rPr lang="zh-CN" altLang="en-US" dirty="0">
                <a:solidFill>
                  <a:srgbClr val="FF0000"/>
                </a:solidFill>
              </a:rPr>
              <a:t>点云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D2D7BD-13EB-4E3F-8826-74D2C6167578}"/>
              </a:ext>
            </a:extLst>
          </p:cNvPr>
          <p:cNvSpPr txBox="1"/>
          <p:nvPr/>
        </p:nvSpPr>
        <p:spPr>
          <a:xfrm>
            <a:off x="-58488" y="-415974"/>
            <a:ext cx="450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Model based &amp; model alignment methods</a:t>
            </a:r>
            <a:endParaRPr lang="zh-CN" altLang="en-US" dirty="0"/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57E6C443-1DE8-48CC-9627-88F76E5F680A}"/>
              </a:ext>
            </a:extLst>
          </p:cNvPr>
          <p:cNvSpPr/>
          <p:nvPr/>
        </p:nvSpPr>
        <p:spPr>
          <a:xfrm>
            <a:off x="381343" y="-51209"/>
            <a:ext cx="2831889" cy="1007966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Monocular-based 3D Tracking of Rigid Objects</a:t>
            </a:r>
          </a:p>
          <a:p>
            <a:pPr algn="ctr"/>
            <a:r>
              <a:rPr lang="en-US" altLang="zh-CN" b="1" dirty="0"/>
              <a:t>EPFL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93CA79-A328-4448-975C-20242C655C74}"/>
              </a:ext>
            </a:extLst>
          </p:cNvPr>
          <p:cNvSpPr txBox="1"/>
          <p:nvPr/>
        </p:nvSpPr>
        <p:spPr>
          <a:xfrm>
            <a:off x="3265274" y="1813746"/>
            <a:ext cx="2619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LINEMOD dataset</a:t>
            </a:r>
            <a:endParaRPr lang="zh-CN" altLang="en-US" dirty="0"/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735889B3-9E14-4150-A34B-48F42F3C06FE}"/>
              </a:ext>
            </a:extLst>
          </p:cNvPr>
          <p:cNvCxnSpPr>
            <a:cxnSpLocks/>
            <a:stCxn id="4" idx="2"/>
            <a:endCxn id="19" idx="2"/>
          </p:cNvCxnSpPr>
          <p:nvPr/>
        </p:nvCxnSpPr>
        <p:spPr>
          <a:xfrm rot="5400000">
            <a:off x="3569868" y="-984491"/>
            <a:ext cx="168669" cy="3713827"/>
          </a:xfrm>
          <a:prstGeom prst="bentConnector3">
            <a:avLst>
              <a:gd name="adj1" fmla="val 29043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1C63551-FEE0-4CB7-B915-15B0D4DE67E6}"/>
              </a:ext>
            </a:extLst>
          </p:cNvPr>
          <p:cNvSpPr txBox="1"/>
          <p:nvPr/>
        </p:nvSpPr>
        <p:spPr>
          <a:xfrm>
            <a:off x="5617244" y="1700880"/>
            <a:ext cx="2619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p</a:t>
            </a:r>
            <a:r>
              <a:rPr lang="en-US" altLang="zh-CN" dirty="0" err="1"/>
              <a:t>hotogrammetry</a:t>
            </a:r>
            <a:endParaRPr lang="zh-CN" altLang="en-US" dirty="0"/>
          </a:p>
        </p:txBody>
      </p: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51341DDA-3227-4E03-A4EE-7695E9807E7F}"/>
              </a:ext>
            </a:extLst>
          </p:cNvPr>
          <p:cNvSpPr/>
          <p:nvPr/>
        </p:nvSpPr>
        <p:spPr>
          <a:xfrm>
            <a:off x="6796740" y="3966433"/>
            <a:ext cx="3086561" cy="554313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RANSAC original</a:t>
            </a:r>
          </a:p>
          <a:p>
            <a:pPr algn="ctr"/>
            <a:r>
              <a:rPr lang="en-US" altLang="zh-CN" sz="1400" b="1" dirty="0"/>
              <a:t>Graphics &amp; Image Processing1981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95C3C4-4CB4-4E3C-8B33-A07385061FAA}"/>
              </a:ext>
            </a:extLst>
          </p:cNvPr>
          <p:cNvSpPr txBox="1"/>
          <p:nvPr/>
        </p:nvSpPr>
        <p:spPr>
          <a:xfrm>
            <a:off x="6796740" y="3493664"/>
            <a:ext cx="291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Robust estimation RANSAC</a:t>
            </a:r>
            <a:endParaRPr lang="zh-CN" altLang="en-US" dirty="0"/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268F9E0E-64F1-48B8-B968-9677D3D04F47}"/>
              </a:ext>
            </a:extLst>
          </p:cNvPr>
          <p:cNvCxnSpPr>
            <a:cxnSpLocks/>
            <a:stCxn id="4" idx="2"/>
            <a:endCxn id="27" idx="0"/>
          </p:cNvCxnSpPr>
          <p:nvPr/>
        </p:nvCxnSpPr>
        <p:spPr>
          <a:xfrm rot="16200000" flipH="1">
            <a:off x="5336396" y="962807"/>
            <a:ext cx="3178345" cy="2828906"/>
          </a:xfrm>
          <a:prstGeom prst="bentConnector3">
            <a:avLst>
              <a:gd name="adj1" fmla="val 730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8500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1581D6F5-BA41-4385-9E09-971048A9752D}"/>
              </a:ext>
            </a:extLst>
          </p:cNvPr>
          <p:cNvSpPr txBox="1"/>
          <p:nvPr/>
        </p:nvSpPr>
        <p:spPr>
          <a:xfrm>
            <a:off x="-58488" y="-415974"/>
            <a:ext cx="5552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2D-3D correspondence &amp; direct pose estimation</a:t>
            </a:r>
            <a:endParaRPr lang="zh-CN" altLang="en-US" dirty="0"/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06ABC57C-B546-4EF6-9527-5BAE0C0F4571}"/>
              </a:ext>
            </a:extLst>
          </p:cNvPr>
          <p:cNvSpPr/>
          <p:nvPr/>
        </p:nvSpPr>
        <p:spPr>
          <a:xfrm>
            <a:off x="3854427" y="110945"/>
            <a:ext cx="3084689" cy="756506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Hierarchical Fiducial Marker</a:t>
            </a:r>
          </a:p>
          <a:p>
            <a:pPr algn="ctr"/>
            <a:r>
              <a:rPr lang="en-US" altLang="zh-CN" b="1" dirty="0"/>
              <a:t>Robotics2018</a:t>
            </a:r>
            <a:endParaRPr lang="zh-CN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F624E8-D6BB-46B6-B104-61DF6343EA2E}"/>
              </a:ext>
            </a:extLst>
          </p:cNvPr>
          <p:cNvSpPr txBox="1"/>
          <p:nvPr/>
        </p:nvSpPr>
        <p:spPr>
          <a:xfrm>
            <a:off x="7148052" y="110945"/>
            <a:ext cx="47220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聚焦于</a:t>
            </a:r>
            <a:r>
              <a:rPr lang="en-US" altLang="zh-CN" dirty="0"/>
              <a:t>hierarchical fiducial marker dictionary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提到了许多古老的基于</a:t>
            </a:r>
            <a:r>
              <a:rPr lang="en-US" altLang="zh-CN" dirty="0"/>
              <a:t>fiducial marker</a:t>
            </a:r>
            <a:r>
              <a:rPr lang="zh-CN" altLang="en-US" dirty="0"/>
              <a:t>的</a:t>
            </a:r>
            <a:r>
              <a:rPr lang="en-US" altLang="zh-CN" dirty="0"/>
              <a:t>AR</a:t>
            </a:r>
            <a:r>
              <a:rPr lang="zh-CN" altLang="en-US" dirty="0"/>
              <a:t>系统：</a:t>
            </a:r>
            <a:r>
              <a:rPr lang="en-US" altLang="zh-CN" dirty="0" err="1"/>
              <a:t>ARTag</a:t>
            </a:r>
            <a:r>
              <a:rPr lang="zh-CN" altLang="en-US" dirty="0"/>
              <a:t>，</a:t>
            </a:r>
            <a:r>
              <a:rPr lang="en-US" altLang="zh-CN" dirty="0" err="1"/>
              <a:t>ARToolKit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</a:rPr>
              <a:t>无遮挡</a:t>
            </a:r>
            <a:r>
              <a:rPr lang="en-US" altLang="zh-CN" dirty="0">
                <a:solidFill>
                  <a:srgbClr val="FF0000"/>
                </a:solidFill>
              </a:rPr>
              <a:t>fiducial marker detection &amp; pose estimation pipeline(</a:t>
            </a:r>
            <a:r>
              <a:rPr lang="zh-CN" altLang="en-US" dirty="0">
                <a:solidFill>
                  <a:srgbClr val="FF0000"/>
                </a:solidFill>
              </a:rPr>
              <a:t>来自</a:t>
            </a:r>
            <a:r>
              <a:rPr lang="en-US" altLang="zh-CN" dirty="0">
                <a:solidFill>
                  <a:srgbClr val="FF0000"/>
                </a:solidFill>
              </a:rPr>
              <a:t>ref)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6AF336E0-90B8-4FE1-A051-C9F23E25396F}"/>
              </a:ext>
            </a:extLst>
          </p:cNvPr>
          <p:cNvSpPr/>
          <p:nvPr/>
        </p:nvSpPr>
        <p:spPr>
          <a:xfrm>
            <a:off x="97627" y="1652966"/>
            <a:ext cx="2157085" cy="826048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3D pose estimation for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marker for UAVs control</a:t>
            </a:r>
          </a:p>
          <a:p>
            <a:pPr algn="ctr"/>
            <a:r>
              <a:rPr lang="en-US" altLang="zh-CN" sz="1400" b="1" dirty="0"/>
              <a:t>ICRA2010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B934541B-2F8B-4590-A2BA-9D94B0C3B01B}"/>
              </a:ext>
            </a:extLst>
          </p:cNvPr>
          <p:cNvCxnSpPr>
            <a:cxnSpLocks/>
            <a:stCxn id="13" idx="2"/>
            <a:endCxn id="5" idx="0"/>
          </p:cNvCxnSpPr>
          <p:nvPr/>
        </p:nvCxnSpPr>
        <p:spPr>
          <a:xfrm rot="5400000">
            <a:off x="2893714" y="-850093"/>
            <a:ext cx="785515" cy="4220602"/>
          </a:xfrm>
          <a:prstGeom prst="bentConnector3">
            <a:avLst>
              <a:gd name="adj1" fmla="val 665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023FA65-1150-4F3F-B78C-13502625EA11}"/>
              </a:ext>
            </a:extLst>
          </p:cNvPr>
          <p:cNvSpPr txBox="1"/>
          <p:nvPr/>
        </p:nvSpPr>
        <p:spPr>
          <a:xfrm>
            <a:off x="97628" y="995531"/>
            <a:ext cx="3817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Homography</a:t>
            </a:r>
            <a:r>
              <a:rPr lang="en-US" altLang="zh-CN" dirty="0"/>
              <a:t> based pose </a:t>
            </a:r>
            <a:r>
              <a:rPr lang="en-US" altLang="zh-CN" dirty="0" err="1"/>
              <a:t>estiamtion</a:t>
            </a:r>
            <a:endParaRPr lang="zh-CN" altLang="en-US" dirty="0"/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31BF8126-05A5-4BA0-AC0D-B12C7411E25E}"/>
              </a:ext>
            </a:extLst>
          </p:cNvPr>
          <p:cNvSpPr/>
          <p:nvPr/>
        </p:nvSpPr>
        <p:spPr>
          <a:xfrm>
            <a:off x="97626" y="3321532"/>
            <a:ext cx="3086561" cy="554313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RANSAC original</a:t>
            </a:r>
          </a:p>
          <a:p>
            <a:pPr algn="ctr"/>
            <a:r>
              <a:rPr lang="en-US" altLang="zh-CN" sz="1400" b="1" dirty="0"/>
              <a:t>Graphics &amp; Image Processing1981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904030-1EB0-4062-9979-478747AAB523}"/>
              </a:ext>
            </a:extLst>
          </p:cNvPr>
          <p:cNvSpPr txBox="1"/>
          <p:nvPr/>
        </p:nvSpPr>
        <p:spPr>
          <a:xfrm>
            <a:off x="97626" y="2848763"/>
            <a:ext cx="291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Robust estimation RANSAC</a:t>
            </a:r>
            <a:endParaRPr lang="zh-CN" altLang="en-US" dirty="0"/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B3D605EF-44BD-404F-AE4A-25F3CE78BA3E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987279" y="2667904"/>
            <a:ext cx="842518" cy="4647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01FE337-9ADE-41B0-B451-C0F76ED59909}"/>
              </a:ext>
            </a:extLst>
          </p:cNvPr>
          <p:cNvSpPr txBox="1"/>
          <p:nvPr/>
        </p:nvSpPr>
        <p:spPr>
          <a:xfrm>
            <a:off x="2282443" y="1561050"/>
            <a:ext cx="33232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rgbClr val="FF0000"/>
                </a:solidFill>
              </a:rPr>
              <a:t>Homography</a:t>
            </a:r>
            <a:r>
              <a:rPr lang="en-US" altLang="zh-CN" dirty="0">
                <a:solidFill>
                  <a:srgbClr val="FF0000"/>
                </a:solidFill>
              </a:rPr>
              <a:t> pose estimation base on RANSAC &amp; projection model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4885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265B3F54-3ABC-4C3A-BDFD-4634BB47D24E}"/>
              </a:ext>
            </a:extLst>
          </p:cNvPr>
          <p:cNvSpPr/>
          <p:nvPr/>
        </p:nvSpPr>
        <p:spPr>
          <a:xfrm>
            <a:off x="4221804" y="124027"/>
            <a:ext cx="3358685" cy="913590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Deep </a:t>
            </a:r>
            <a:r>
              <a:rPr lang="en-US" altLang="zh-CN" b="1" dirty="0" err="1"/>
              <a:t>ChArUco</a:t>
            </a:r>
            <a:r>
              <a:rPr lang="en-US" altLang="zh-CN" b="1" dirty="0"/>
              <a:t>: Dark </a:t>
            </a:r>
            <a:r>
              <a:rPr lang="en-US" altLang="zh-CN" b="1" dirty="0" err="1"/>
              <a:t>ChArUco</a:t>
            </a:r>
            <a:r>
              <a:rPr lang="en-US" altLang="zh-CN" b="1" dirty="0"/>
              <a:t> Marker Pose Estimation</a:t>
            </a:r>
          </a:p>
          <a:p>
            <a:pPr algn="ctr"/>
            <a:r>
              <a:rPr lang="en-US" altLang="zh-CN" b="1" dirty="0"/>
              <a:t>CVPR2019</a:t>
            </a:r>
            <a:endParaRPr lang="zh-CN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4A4394-1E5A-4896-8DE9-E3AE5810CD60}"/>
              </a:ext>
            </a:extLst>
          </p:cNvPr>
          <p:cNvSpPr txBox="1"/>
          <p:nvPr/>
        </p:nvSpPr>
        <p:spPr>
          <a:xfrm>
            <a:off x="7580489" y="137987"/>
            <a:ext cx="3935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DNN for fiducial marker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/>
              <a:t>Used PnP(ref20)</a:t>
            </a:r>
            <a:endParaRPr lang="en-US" altLang="zh-C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81D6F5-BA41-4385-9E09-971048A9752D}"/>
              </a:ext>
            </a:extLst>
          </p:cNvPr>
          <p:cNvSpPr txBox="1"/>
          <p:nvPr/>
        </p:nvSpPr>
        <p:spPr>
          <a:xfrm>
            <a:off x="-58488" y="-415974"/>
            <a:ext cx="5552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2D-3D correspondence &amp; direct pose estimation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86319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265B3F54-3ABC-4C3A-BDFD-4634BB47D24E}"/>
              </a:ext>
            </a:extLst>
          </p:cNvPr>
          <p:cNvSpPr/>
          <p:nvPr/>
        </p:nvSpPr>
        <p:spPr>
          <a:xfrm>
            <a:off x="4611511" y="124027"/>
            <a:ext cx="2968978" cy="756506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err="1"/>
              <a:t>ARToolKitPlus</a:t>
            </a:r>
            <a:endParaRPr lang="en-US" altLang="zh-CN" b="1" dirty="0"/>
          </a:p>
          <a:p>
            <a:pPr algn="ctr"/>
            <a:r>
              <a:rPr lang="en-US" altLang="zh-CN" b="1" dirty="0"/>
              <a:t>CV Winter Workshop2007</a:t>
            </a:r>
            <a:endParaRPr lang="zh-CN" altLang="en-US" b="1" dirty="0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CE74F15C-DE6D-42AE-9930-8B5B3848AD4B}"/>
              </a:ext>
            </a:extLst>
          </p:cNvPr>
          <p:cNvSpPr/>
          <p:nvPr/>
        </p:nvSpPr>
        <p:spPr>
          <a:xfrm>
            <a:off x="270933" y="1506915"/>
            <a:ext cx="2223911" cy="897618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Robust Planar Pose Tracking (RPP)</a:t>
            </a:r>
          </a:p>
          <a:p>
            <a:pPr algn="ctr"/>
            <a:r>
              <a:rPr lang="en-US" altLang="zh-CN" b="1" dirty="0"/>
              <a:t>PAMI2005</a:t>
            </a:r>
            <a:endParaRPr lang="zh-CN" altLang="en-US" b="1" dirty="0"/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3638E3B-5881-400D-9944-F074548A84E8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426254" y="-1162831"/>
            <a:ext cx="626382" cy="471311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B4A4394-1E5A-4896-8DE9-E3AE5810CD60}"/>
              </a:ext>
            </a:extLst>
          </p:cNvPr>
          <p:cNvSpPr txBox="1"/>
          <p:nvPr/>
        </p:nvSpPr>
        <p:spPr>
          <a:xfrm>
            <a:off x="7580489" y="137987"/>
            <a:ext cx="3935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Automatic Thresholding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Fiducial marker Detection pipeline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4B32F8-B51E-4253-AC7B-34100F8E4C30}"/>
              </a:ext>
            </a:extLst>
          </p:cNvPr>
          <p:cNvSpPr txBox="1"/>
          <p:nvPr/>
        </p:nvSpPr>
        <p:spPr>
          <a:xfrm>
            <a:off x="574020" y="824392"/>
            <a:ext cx="3481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Pose estimation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81D6F5-BA41-4385-9E09-971048A9752D}"/>
              </a:ext>
            </a:extLst>
          </p:cNvPr>
          <p:cNvSpPr txBox="1"/>
          <p:nvPr/>
        </p:nvSpPr>
        <p:spPr>
          <a:xfrm>
            <a:off x="-58488" y="-415974"/>
            <a:ext cx="5552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2D-3D correspondence &amp; direct pose estimation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5723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F6817AA8-18B1-4BAF-977A-3203AF196EB6}"/>
              </a:ext>
            </a:extLst>
          </p:cNvPr>
          <p:cNvSpPr/>
          <p:nvPr/>
        </p:nvSpPr>
        <p:spPr>
          <a:xfrm>
            <a:off x="221027" y="157894"/>
            <a:ext cx="2831889" cy="1007966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Monocular-based 3D Tracking of Rigid Objects</a:t>
            </a:r>
          </a:p>
          <a:p>
            <a:pPr algn="ctr"/>
            <a:r>
              <a:rPr lang="en-US" altLang="zh-CN" b="1" dirty="0"/>
              <a:t>EPFL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FD0FB35E-2A69-4F50-951B-E84AF5F57AFD}"/>
              </a:ext>
            </a:extLst>
          </p:cNvPr>
          <p:cNvSpPr/>
          <p:nvPr/>
        </p:nvSpPr>
        <p:spPr>
          <a:xfrm>
            <a:off x="1893618" y="1331595"/>
            <a:ext cx="2158318" cy="501937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mathematical tool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2EECBA9E-036C-4337-9015-8E040439E5CB}"/>
              </a:ext>
            </a:extLst>
          </p:cNvPr>
          <p:cNvCxnSpPr>
            <a:cxnSpLocks/>
            <a:stCxn id="4" idx="2"/>
            <a:endCxn id="5" idx="1"/>
          </p:cNvCxnSpPr>
          <p:nvPr/>
        </p:nvCxnSpPr>
        <p:spPr>
          <a:xfrm rot="16200000" flipH="1">
            <a:off x="1556943" y="1245889"/>
            <a:ext cx="416704" cy="25664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6C50E556-9EC3-4662-9BAF-222D6C1D11CA}"/>
              </a:ext>
            </a:extLst>
          </p:cNvPr>
          <p:cNvSpPr/>
          <p:nvPr/>
        </p:nvSpPr>
        <p:spPr>
          <a:xfrm>
            <a:off x="3474768" y="2063115"/>
            <a:ext cx="5572077" cy="438089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perspective projection model &amp; camera parameters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2F02F46E-CA78-415B-A817-9A774D62FDC7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 rot="16200000" flipH="1">
            <a:off x="2999458" y="1806850"/>
            <a:ext cx="448628" cy="5019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57C64A47-D850-48E1-88D7-69CDBFA3BF90}"/>
              </a:ext>
            </a:extLst>
          </p:cNvPr>
          <p:cNvSpPr/>
          <p:nvPr/>
        </p:nvSpPr>
        <p:spPr>
          <a:xfrm>
            <a:off x="3474768" y="2689860"/>
            <a:ext cx="7720918" cy="438089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camera pose parameters: Euler Angle &amp; Quaternion &amp; Exponential Map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B4FDAF1C-14BC-418C-93C8-5B310F0525CB}"/>
              </a:ext>
            </a:extLst>
          </p:cNvPr>
          <p:cNvCxnSpPr>
            <a:cxnSpLocks/>
            <a:stCxn id="5" idx="2"/>
            <a:endCxn id="21" idx="1"/>
          </p:cNvCxnSpPr>
          <p:nvPr/>
        </p:nvCxnSpPr>
        <p:spPr>
          <a:xfrm rot="16200000" flipH="1">
            <a:off x="2686086" y="2120222"/>
            <a:ext cx="1075373" cy="5019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24AFD83C-4E0F-45D9-BB3C-1361EF05C8C7}"/>
              </a:ext>
            </a:extLst>
          </p:cNvPr>
          <p:cNvSpPr/>
          <p:nvPr/>
        </p:nvSpPr>
        <p:spPr>
          <a:xfrm>
            <a:off x="3474768" y="3316605"/>
            <a:ext cx="8081009" cy="662940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b="1" dirty="0"/>
              <a:t>estimating external parameter [</a:t>
            </a:r>
            <a:r>
              <a:rPr lang="en-US" altLang="zh-CN" b="1" dirty="0" err="1"/>
              <a:t>R,t</a:t>
            </a:r>
            <a:r>
              <a:rPr lang="en-US" altLang="zh-CN" b="1" dirty="0"/>
              <a:t>]: DLT &amp; PnP &amp; estimation from 3D plane</a:t>
            </a:r>
          </a:p>
          <a:p>
            <a:pPr algn="r"/>
            <a:r>
              <a:rPr lang="en-US" altLang="zh-CN" b="1" dirty="0"/>
              <a:t> &amp; nonlinear projection error</a:t>
            </a: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B7A7591A-BBA9-4794-9533-B1BCDF7ED992}"/>
              </a:ext>
            </a:extLst>
          </p:cNvPr>
          <p:cNvCxnSpPr>
            <a:cxnSpLocks/>
            <a:stCxn id="5" idx="2"/>
            <a:endCxn id="26" idx="1"/>
          </p:cNvCxnSpPr>
          <p:nvPr/>
        </p:nvCxnSpPr>
        <p:spPr>
          <a:xfrm rot="16200000" flipH="1">
            <a:off x="2316501" y="2489807"/>
            <a:ext cx="1814543" cy="5019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lowchart: Process 29">
            <a:extLst>
              <a:ext uri="{FF2B5EF4-FFF2-40B4-BE49-F238E27FC236}">
                <a16:creationId xmlns:a16="http://schemas.microsoft.com/office/drawing/2014/main" id="{B96D223D-3046-4B49-A4B8-BB620D2BC6D0}"/>
              </a:ext>
            </a:extLst>
          </p:cNvPr>
          <p:cNvSpPr/>
          <p:nvPr/>
        </p:nvSpPr>
        <p:spPr>
          <a:xfrm>
            <a:off x="3474768" y="4141592"/>
            <a:ext cx="5880687" cy="438089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Least Square &amp; Newton-based minimization algorithm </a:t>
            </a: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7717E74C-53C3-47F4-9401-3221F9904A78}"/>
              </a:ext>
            </a:extLst>
          </p:cNvPr>
          <p:cNvCxnSpPr>
            <a:cxnSpLocks/>
            <a:stCxn id="5" idx="2"/>
            <a:endCxn id="30" idx="1"/>
          </p:cNvCxnSpPr>
          <p:nvPr/>
        </p:nvCxnSpPr>
        <p:spPr>
          <a:xfrm rot="16200000" flipH="1">
            <a:off x="1960220" y="2846088"/>
            <a:ext cx="2527105" cy="5019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811A6E4F-0CCB-4722-961F-49CB75643416}"/>
              </a:ext>
            </a:extLst>
          </p:cNvPr>
          <p:cNvCxnSpPr>
            <a:cxnSpLocks/>
            <a:stCxn id="5" idx="2"/>
            <a:endCxn id="38" idx="1"/>
          </p:cNvCxnSpPr>
          <p:nvPr/>
        </p:nvCxnSpPr>
        <p:spPr>
          <a:xfrm rot="16200000" flipH="1">
            <a:off x="1660152" y="3146157"/>
            <a:ext cx="3127241" cy="50199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0EDC584C-D3CF-4E3C-B907-293909968541}"/>
              </a:ext>
            </a:extLst>
          </p:cNvPr>
          <p:cNvSpPr/>
          <p:nvPr/>
        </p:nvSpPr>
        <p:spPr>
          <a:xfrm>
            <a:off x="3474767" y="4741728"/>
            <a:ext cx="4771977" cy="438089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robust estimation: M-estimator &amp; RANSAC</a:t>
            </a:r>
          </a:p>
        </p:txBody>
      </p:sp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6ADB0A46-A8C5-4970-BA52-A4524003DCF6}"/>
              </a:ext>
            </a:extLst>
          </p:cNvPr>
          <p:cNvSpPr/>
          <p:nvPr/>
        </p:nvSpPr>
        <p:spPr>
          <a:xfrm>
            <a:off x="3474767" y="5454198"/>
            <a:ext cx="6080713" cy="438089"/>
          </a:xfrm>
          <a:prstGeom prst="flowChartProcess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Bayesian Tracking:</a:t>
            </a:r>
            <a:r>
              <a:rPr lang="zh-CN" altLang="en-US" b="1" dirty="0"/>
              <a:t> </a:t>
            </a:r>
            <a:r>
              <a:rPr lang="en-US" altLang="zh-CN" b="1" dirty="0"/>
              <a:t>Kalman</a:t>
            </a:r>
            <a:r>
              <a:rPr lang="zh-CN" altLang="en-US" b="1" dirty="0"/>
              <a:t> </a:t>
            </a:r>
            <a:r>
              <a:rPr lang="en-US" altLang="zh-CN" b="1" dirty="0"/>
              <a:t>Filtering</a:t>
            </a:r>
            <a:r>
              <a:rPr lang="zh-CN" altLang="en-US" b="1" dirty="0"/>
              <a:t> </a:t>
            </a:r>
            <a:r>
              <a:rPr lang="en-US" altLang="zh-CN" b="1" dirty="0"/>
              <a:t>&amp;</a:t>
            </a:r>
            <a:r>
              <a:rPr lang="zh-CN" altLang="en-US" b="1" dirty="0"/>
              <a:t> </a:t>
            </a:r>
            <a:r>
              <a:rPr lang="en-US" altLang="zh-CN" b="1" dirty="0"/>
              <a:t>Particle</a:t>
            </a:r>
            <a:r>
              <a:rPr lang="zh-CN" altLang="en-US" b="1" dirty="0"/>
              <a:t> </a:t>
            </a:r>
            <a:r>
              <a:rPr lang="en-US" altLang="zh-CN" b="1" dirty="0"/>
              <a:t>Filtering</a:t>
            </a:r>
          </a:p>
        </p:txBody>
      </p: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4DB4C916-C6DB-4BDB-ADE0-698D04111FD3}"/>
              </a:ext>
            </a:extLst>
          </p:cNvPr>
          <p:cNvCxnSpPr>
            <a:cxnSpLocks/>
            <a:stCxn id="5" idx="2"/>
            <a:endCxn id="44" idx="1"/>
          </p:cNvCxnSpPr>
          <p:nvPr/>
        </p:nvCxnSpPr>
        <p:spPr>
          <a:xfrm rot="16200000" flipH="1">
            <a:off x="1303917" y="3502392"/>
            <a:ext cx="3839711" cy="50199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03896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D9695D-AA44-4796-B843-32DC4706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DA0FB1-9EDC-41AE-AD1A-4BC25C161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4650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1ECD4932-81E6-41CD-8CAF-D1E40C13B1D2}"/>
              </a:ext>
            </a:extLst>
          </p:cNvPr>
          <p:cNvSpPr/>
          <p:nvPr/>
        </p:nvSpPr>
        <p:spPr>
          <a:xfrm>
            <a:off x="2999232" y="4613148"/>
            <a:ext cx="1911096" cy="10149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b="1" dirty="0"/>
              <a:t>Key point</a:t>
            </a:r>
            <a:endParaRPr lang="zh-CN" altLang="en-US" sz="2500" b="1" dirty="0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AE692E09-027D-4FE2-A391-14AD619A5943}"/>
              </a:ext>
            </a:extLst>
          </p:cNvPr>
          <p:cNvSpPr/>
          <p:nvPr/>
        </p:nvSpPr>
        <p:spPr>
          <a:xfrm>
            <a:off x="5605272" y="4613148"/>
            <a:ext cx="2124456" cy="10149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b="1" dirty="0"/>
              <a:t>PnP</a:t>
            </a:r>
            <a:r>
              <a:rPr lang="zh-CN" altLang="en-US" sz="2500" b="1" dirty="0"/>
              <a:t>类工具箱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1CBE2655-110F-4BBB-A2C0-168CBD59568A}"/>
              </a:ext>
            </a:extLst>
          </p:cNvPr>
          <p:cNvSpPr/>
          <p:nvPr/>
        </p:nvSpPr>
        <p:spPr>
          <a:xfrm>
            <a:off x="8424672" y="4613148"/>
            <a:ext cx="2538984" cy="10149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b="1" dirty="0"/>
              <a:t>RANSAC</a:t>
            </a:r>
            <a:r>
              <a:rPr lang="zh-CN" altLang="en-US" sz="2500" b="1" dirty="0"/>
              <a:t>类工具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6EFDCFA-F81F-464A-BAA3-C51C863AC8A0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4910328" y="5120640"/>
            <a:ext cx="69494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5847C6E5-20C0-45E1-BA6B-B21790C16AA0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7729728" y="5120640"/>
            <a:ext cx="69494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B3F514D5-2EBC-43BE-8550-8F8CE0727A45}"/>
              </a:ext>
            </a:extLst>
          </p:cNvPr>
          <p:cNvSpPr/>
          <p:nvPr/>
        </p:nvSpPr>
        <p:spPr>
          <a:xfrm>
            <a:off x="5711952" y="2964942"/>
            <a:ext cx="1911096" cy="10149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b="1" dirty="0"/>
              <a:t>3D model</a:t>
            </a:r>
            <a:endParaRPr lang="zh-CN" altLang="en-US" sz="2500" b="1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217EE24-89EA-41EF-80A4-C1B9C5C49B8A}"/>
              </a:ext>
            </a:extLst>
          </p:cNvPr>
          <p:cNvCxnSpPr>
            <a:cxnSpLocks/>
            <a:stCxn id="15" idx="2"/>
            <a:endCxn id="6" idx="0"/>
          </p:cNvCxnSpPr>
          <p:nvPr/>
        </p:nvCxnSpPr>
        <p:spPr>
          <a:xfrm>
            <a:off x="6667500" y="3979926"/>
            <a:ext cx="0" cy="6332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7A97BF1E-3901-4F0F-A9AB-98B59C084026}"/>
              </a:ext>
            </a:extLst>
          </p:cNvPr>
          <p:cNvCxnSpPr>
            <a:cxnSpLocks/>
            <a:stCxn id="38" idx="2"/>
            <a:endCxn id="4" idx="0"/>
          </p:cNvCxnSpPr>
          <p:nvPr/>
        </p:nvCxnSpPr>
        <p:spPr>
          <a:xfrm>
            <a:off x="3954780" y="3936492"/>
            <a:ext cx="0" cy="6766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71FBEB70-8091-4FAF-825E-4F8AD45FB112}"/>
              </a:ext>
            </a:extLst>
          </p:cNvPr>
          <p:cNvSpPr/>
          <p:nvPr/>
        </p:nvSpPr>
        <p:spPr>
          <a:xfrm>
            <a:off x="2999232" y="1229868"/>
            <a:ext cx="1911096" cy="10149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b="1" dirty="0"/>
              <a:t>2D image</a:t>
            </a:r>
            <a:endParaRPr lang="zh-CN" altLang="en-US" sz="2500" b="1" dirty="0"/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1382AECA-FA91-4786-8813-976E25E0A1BB}"/>
              </a:ext>
            </a:extLst>
          </p:cNvPr>
          <p:cNvSpPr/>
          <p:nvPr/>
        </p:nvSpPr>
        <p:spPr>
          <a:xfrm>
            <a:off x="2852929" y="2921508"/>
            <a:ext cx="2203702" cy="10149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b="1" dirty="0"/>
              <a:t>MOSSE</a:t>
            </a:r>
            <a:r>
              <a:rPr lang="zh-CN" altLang="en-US" sz="2500" b="1" dirty="0"/>
              <a:t>跟踪</a:t>
            </a:r>
          </a:p>
        </p:txBody>
      </p: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8C7217D5-354C-4322-8F79-8ACBCCCDA152}"/>
              </a:ext>
            </a:extLst>
          </p:cNvPr>
          <p:cNvCxnSpPr>
            <a:cxnSpLocks/>
            <a:stCxn id="37" idx="2"/>
            <a:endCxn id="38" idx="0"/>
          </p:cNvCxnSpPr>
          <p:nvPr/>
        </p:nvCxnSpPr>
        <p:spPr>
          <a:xfrm>
            <a:off x="3954780" y="2244852"/>
            <a:ext cx="0" cy="6766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040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0A96A-ACCC-4264-8C1F-BAD36A94B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sec1. introduction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" y="1027906"/>
            <a:ext cx="11643360" cy="546496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Encoding algorithm</a:t>
            </a:r>
          </a:p>
          <a:p>
            <a:r>
              <a:rPr lang="en-US" altLang="zh-CN" dirty="0"/>
              <a:t>Decoding algorithm (from single photo)</a:t>
            </a:r>
          </a:p>
          <a:p>
            <a:r>
              <a:rPr lang="en-US" altLang="zh-CN" dirty="0"/>
              <a:t>Test with large dataset of virtual rendering </a:t>
            </a:r>
            <a:r>
              <a:rPr lang="en-US" altLang="zh-CN" b="1" dirty="0"/>
              <a:t>(4000+ shapes from Thingi10k dataset 2016, 99% successfully encode &amp; decode)</a:t>
            </a:r>
          </a:p>
          <a:p>
            <a:r>
              <a:rPr lang="en-US" altLang="zh-CN" dirty="0"/>
              <a:t>Embedding optical tags: on, beneath, inside the surf (ref)</a:t>
            </a:r>
          </a:p>
          <a:p>
            <a:r>
              <a:rPr lang="en-US" altLang="zh-CN" dirty="0"/>
              <a:t>Challenges: </a:t>
            </a:r>
          </a:p>
          <a:p>
            <a:pPr marL="514350" indent="-514350">
              <a:buAutoNum type="arabicPeriod"/>
            </a:pPr>
            <a:r>
              <a:rPr lang="en-US" altLang="zh-CN" dirty="0"/>
              <a:t>robust encoding &amp; decoding: </a:t>
            </a:r>
          </a:p>
          <a:p>
            <a:pPr marL="0" indent="0">
              <a:buNone/>
            </a:pPr>
            <a:r>
              <a:rPr lang="en-US" altLang="zh-CN" dirty="0"/>
              <a:t>     standard barcode-maps every bit to a bar thickness</a:t>
            </a:r>
          </a:p>
          <a:p>
            <a:pPr marL="0" indent="0">
              <a:buNone/>
            </a:pPr>
            <a:r>
              <a:rPr lang="en-US" altLang="zh-CN" dirty="0"/>
              <a:t>     we-encode bits based on local change of layer thickness (invariant under diff. orientation)</a:t>
            </a:r>
          </a:p>
          <a:p>
            <a:pPr marL="0" indent="0">
              <a:buNone/>
            </a:pPr>
            <a:r>
              <a:rPr lang="en-US" altLang="zh-CN" dirty="0"/>
              <a:t>     image-paths along for decoding</a:t>
            </a:r>
          </a:p>
          <a:p>
            <a:pPr marL="0" indent="0">
              <a:buNone/>
            </a:pPr>
            <a:r>
              <a:rPr lang="en-US" altLang="zh-CN" dirty="0"/>
              <a:t>2. need to introduce 2 distinguishable layer types:</a:t>
            </a:r>
          </a:p>
          <a:p>
            <a:pPr marL="0" indent="0">
              <a:buNone/>
            </a:pPr>
            <a:r>
              <a:rPr lang="en-US" altLang="zh-CN" dirty="0"/>
              <a:t>    2 material printer OR diff deposition height OR mix NIR dye</a:t>
            </a:r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37956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07720"/>
            <a:ext cx="12192000" cy="5685155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Attributes:</a:t>
            </a:r>
          </a:p>
          <a:p>
            <a:pPr marL="0" indent="0">
              <a:buNone/>
            </a:pPr>
            <a:r>
              <a:rPr lang="en-US" altLang="zh-CN" dirty="0"/>
              <a:t>  * conventional cam (NIR with filter and light source when detecting)</a:t>
            </a:r>
          </a:p>
          <a:p>
            <a:pPr marL="0" indent="0">
              <a:buNone/>
            </a:pPr>
            <a:r>
              <a:rPr lang="en-US" altLang="zh-CN" dirty="0"/>
              <a:t>  * redundancy: readable from multiple cam view and even broken</a:t>
            </a:r>
          </a:p>
          <a:p>
            <a:pPr marL="0" indent="0">
              <a:buNone/>
            </a:pPr>
            <a:r>
              <a:rPr lang="en-US" altLang="zh-CN" dirty="0"/>
              <a:t>  * </a:t>
            </a:r>
            <a:r>
              <a:rPr lang="en-US" altLang="zh-CN" b="1" dirty="0"/>
              <a:t>depth info for free</a:t>
            </a:r>
            <a:r>
              <a:rPr lang="en-US" altLang="zh-CN" dirty="0"/>
              <a:t>: parallel light pattern -&gt; use structured light tech in CV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     how???</a:t>
            </a:r>
          </a:p>
          <a:p>
            <a:r>
              <a:rPr lang="en-GB" altLang="zh-CN" dirty="0"/>
              <a:t>Output of encoding algorithm: a series of slices along the printing direction to specify the thickness of each coding layer</a:t>
            </a:r>
          </a:p>
          <a:p>
            <a:r>
              <a:rPr lang="en-US" altLang="zh-CN" dirty="0"/>
              <a:t>Cannot transfer flat barcode’s pattern directly: because of spatially variant</a:t>
            </a:r>
          </a:p>
          <a:p>
            <a:pPr marL="0" indent="0">
              <a:buNone/>
            </a:pPr>
            <a:r>
              <a:rPr lang="en-US" altLang="zh-CN" dirty="0"/>
              <a:t>   solution: use thickness ratio of 2 consecutive</a:t>
            </a:r>
          </a:p>
          <a:p>
            <a:pPr marL="0" indent="0">
              <a:buNone/>
            </a:pPr>
            <a:r>
              <a:rPr lang="en-US" altLang="zh-CN" dirty="0"/>
              <a:t>   layers in a local region (because they share</a:t>
            </a:r>
          </a:p>
          <a:p>
            <a:pPr marL="0" indent="0">
              <a:buNone/>
            </a:pPr>
            <a:r>
              <a:rPr lang="en-US" altLang="zh-CN" dirty="0"/>
              <a:t>   the approx. same surface tangent plane)</a:t>
            </a:r>
          </a:p>
          <a:p>
            <a:pPr marL="0" indent="0">
              <a:buNone/>
            </a:pPr>
            <a:r>
              <a:rPr lang="en-GB" altLang="zh-CN" b="1" dirty="0">
                <a:solidFill>
                  <a:srgbClr val="FF0000"/>
                </a:solidFill>
              </a:rPr>
              <a:t>  </a:t>
            </a:r>
            <a:endParaRPr lang="en-US" altLang="zh-CN" b="1" dirty="0">
              <a:solidFill>
                <a:srgbClr val="FF0000"/>
              </a:solidFill>
            </a:endParaRPr>
          </a:p>
          <a:p>
            <a:endParaRPr lang="en-US" altLang="zh-CN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B586F5-AC43-465F-BBD2-BCD0AE536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sec1. introduction</a:t>
            </a:r>
            <a:endParaRPr lang="zh-CN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F5BBDE-F84F-4D0C-B6C9-7331C8B5C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640" y="4428576"/>
            <a:ext cx="4251960" cy="220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076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825625"/>
            <a:ext cx="11937683" cy="4667250"/>
          </a:xfrm>
        </p:spPr>
        <p:txBody>
          <a:bodyPr/>
          <a:lstStyle/>
          <a:p>
            <a:r>
              <a:rPr lang="en-US" altLang="zh-CN" dirty="0"/>
              <a:t>Coding scheme details</a:t>
            </a:r>
            <a:r>
              <a:rPr lang="en-US" altLang="zh-CN" dirty="0">
                <a:sym typeface="Wingdings" panose="05000000000000000000" pitchFamily="2" charset="2"/>
              </a:rPr>
              <a:t>: bn -&gt; an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an: thickness</a:t>
            </a:r>
          </a:p>
          <a:p>
            <a:pPr marL="0" indent="0">
              <a:buNone/>
            </a:pPr>
            <a:r>
              <a:rPr lang="en-US" altLang="zh-CN" dirty="0"/>
              <a:t>  bn: bit</a:t>
            </a:r>
          </a:p>
          <a:p>
            <a:pPr marL="0" indent="0">
              <a:buNone/>
            </a:pPr>
            <a:r>
              <a:rPr lang="en-US" altLang="zh-CN" dirty="0"/>
              <a:t>  an+1 : an = 1 if bn+1 = 0</a:t>
            </a:r>
          </a:p>
          <a:p>
            <a:pPr marL="0" indent="0">
              <a:buNone/>
            </a:pPr>
            <a:r>
              <a:rPr lang="en-US" altLang="zh-CN" dirty="0"/>
              <a:t>  an+1 : an = 1/M or M if bn+1 = 1        the proposed pipeline used M = 2             </a:t>
            </a:r>
          </a:p>
          <a:p>
            <a:pPr marL="0" indent="0">
              <a:buNone/>
            </a:pPr>
            <a:r>
              <a:rPr lang="en-US" altLang="zh-CN" dirty="0"/>
              <a:t>                                                                       inverse map for decoding: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97A61E-5927-4AC0-B685-D3D3D2E96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" y="4539510"/>
            <a:ext cx="6740843" cy="18079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EEED24-73FD-4A9F-9B78-BE7B27754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340" y="5051213"/>
            <a:ext cx="5280660" cy="91263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53497D0-1DE8-4167-A6AD-BA0C2A64A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sec3. encoding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2401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BEAF-7F95-49AF-A953-1A833C31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1095375"/>
            <a:ext cx="11937683" cy="4667250"/>
          </a:xfrm>
        </p:spPr>
        <p:txBody>
          <a:bodyPr/>
          <a:lstStyle/>
          <a:p>
            <a:r>
              <a:rPr lang="en-US" altLang="zh-CN" dirty="0"/>
              <a:t>Coding scheme details</a:t>
            </a:r>
            <a:r>
              <a:rPr lang="en-US" altLang="zh-CN" dirty="0">
                <a:sym typeface="Wingdings" panose="05000000000000000000" pitchFamily="2" charset="2"/>
              </a:rPr>
              <a:t>: bn -&gt; an</a:t>
            </a: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start of bit string: a layer with an = Nh (the </a:t>
            </a:r>
            <a:r>
              <a:rPr lang="en-US" altLang="zh-CN" dirty="0"/>
              <a:t>proposed pipeline used M = 4), followed by 2 layer with thickness = h (bit 0 as the head of the bit string)</a:t>
            </a:r>
          </a:p>
          <a:p>
            <a:pPr marL="0" indent="0">
              <a:buNone/>
            </a:pPr>
            <a:r>
              <a:rPr lang="en-US" altLang="zh-CN" dirty="0"/>
              <a:t>   end of bit string: a single layer appended to form bit 1 as the rear of the bit string, with the last layer is again an = Nh after the appended layer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   the bit string always starts with 0 and ends with 1: direction or the barcode can be tell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1E05D88-602C-4F97-BF03-1FDC824B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297657"/>
            <a:ext cx="1080516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sec3. encoding</a:t>
            </a:r>
            <a:endParaRPr lang="zh-CN" alt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248F0F3-EDE7-43C6-9372-080DE1330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079" y="4511040"/>
            <a:ext cx="10573346" cy="173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109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7BD9F2-710A-4351-A7D1-6C5BA5A36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760" y="889284"/>
            <a:ext cx="8892540" cy="13999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A66E82-194E-4758-9EB7-C41B15065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730" y="2382782"/>
            <a:ext cx="8610600" cy="277495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E4590E91-1EDF-4CE0-AAF5-5464ADEF3292}"/>
              </a:ext>
            </a:extLst>
          </p:cNvPr>
          <p:cNvSpPr txBox="1">
            <a:spLocks/>
          </p:cNvSpPr>
          <p:nvPr/>
        </p:nvSpPr>
        <p:spPr>
          <a:xfrm>
            <a:off x="350520" y="-145257"/>
            <a:ext cx="10805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sec3. encoding</a:t>
            </a:r>
            <a:endParaRPr lang="zh-CN" alt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110C29E-1A12-496F-B6C4-63DD4E33A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58" y="5386471"/>
            <a:ext cx="11937683" cy="1447661"/>
          </a:xfrm>
        </p:spPr>
        <p:txBody>
          <a:bodyPr/>
          <a:lstStyle/>
          <a:p>
            <a:r>
              <a:rPr lang="en-US" altLang="zh-CN" dirty="0">
                <a:sym typeface="Wingdings" panose="05000000000000000000" pitchFamily="2" charset="2"/>
              </a:rPr>
              <a:t>Error correction: is able to carry any error-correction code as long as enough bit string length (no correction code in experiment to test pure performance)   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776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B92BA-1B5E-49D0-BBFB-39428E9B7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Decoding pipeline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06DEF-3E6D-414E-8E12-E9C1FC7C2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Preprocessing: distinguish ‘white bar’ &amp; ‘black bar’</a:t>
            </a:r>
          </a:p>
          <a:p>
            <a:r>
              <a:rPr lang="en-US" altLang="zh-CN" dirty="0"/>
              <a:t>Graph construction</a:t>
            </a:r>
          </a:p>
          <a:p>
            <a:r>
              <a:rPr lang="en-US" altLang="zh-CN" dirty="0"/>
              <a:t>Graph traversal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9348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3186</TotalTime>
  <Words>2303</Words>
  <Application>Microsoft Office PowerPoint</Application>
  <PresentationFormat>宽屏</PresentationFormat>
  <Paragraphs>306</Paragraphs>
  <Slides>38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3" baseType="lpstr">
      <vt:lpstr>等线</vt:lpstr>
      <vt:lpstr>等线 Light</vt:lpstr>
      <vt:lpstr>Arial</vt:lpstr>
      <vt:lpstr>Wingdings</vt:lpstr>
      <vt:lpstr>Office Theme</vt:lpstr>
      <vt:lpstr>LayerCode: embeds barcode in 3D printed object (additive manufacturing)</vt:lpstr>
      <vt:lpstr>Discussion with Dr.Zhu</vt:lpstr>
      <vt:lpstr>可以做的改进(from sec6. evaluation)</vt:lpstr>
      <vt:lpstr>sec1. introduction</vt:lpstr>
      <vt:lpstr>sec1. introduction</vt:lpstr>
      <vt:lpstr>sec3. encoding</vt:lpstr>
      <vt:lpstr>sec3. encoding</vt:lpstr>
      <vt:lpstr>PowerPoint 演示文稿</vt:lpstr>
      <vt:lpstr>Decoding pipeline</vt:lpstr>
      <vt:lpstr>sec4. decoding</vt:lpstr>
      <vt:lpstr>sec4. decoding</vt:lpstr>
      <vt:lpstr>sec4. decoding</vt:lpstr>
      <vt:lpstr>sec4. decoding</vt:lpstr>
      <vt:lpstr>sec4. decoding</vt:lpstr>
      <vt:lpstr>sec4. decoding</vt:lpstr>
      <vt:lpstr>sec4. decoding</vt:lpstr>
      <vt:lpstr>sec5. fabrication</vt:lpstr>
      <vt:lpstr>sec5. fabrication</vt:lpstr>
      <vt:lpstr>sec6. evaluation</vt:lpstr>
      <vt:lpstr>sec6. evaluation</vt:lpstr>
      <vt:lpstr>sec6. evaluation</vt:lpstr>
      <vt:lpstr>secX. 代码分析</vt:lpstr>
      <vt:lpstr>PowerPoint 演示文稿</vt:lpstr>
      <vt:lpstr>sec1. introduction</vt:lpstr>
      <vt:lpstr>Monocular Model-Based 3D Tracking of Rigid Objects</vt:lpstr>
      <vt:lpstr>ch2. mathematical tool</vt:lpstr>
      <vt:lpstr>ch2. mathematical tool</vt:lpstr>
      <vt:lpstr>ch2. mathematical tool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 Zifeng</dc:creator>
  <cp:lastModifiedBy>Zhao Zifeng</cp:lastModifiedBy>
  <cp:revision>392</cp:revision>
  <dcterms:created xsi:type="dcterms:W3CDTF">2020-05-29T04:46:41Z</dcterms:created>
  <dcterms:modified xsi:type="dcterms:W3CDTF">2020-08-01T06:51:59Z</dcterms:modified>
</cp:coreProperties>
</file>